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81" r:id="rId1"/>
  </p:sldMasterIdLst>
  <p:notesMasterIdLst>
    <p:notesMasterId r:id="rId34"/>
  </p:notesMasterIdLst>
  <p:handoutMasterIdLst>
    <p:handoutMasterId r:id="rId35"/>
  </p:handoutMasterIdLst>
  <p:sldIdLst>
    <p:sldId id="284" r:id="rId2"/>
    <p:sldId id="268" r:id="rId3"/>
    <p:sldId id="298" r:id="rId4"/>
    <p:sldId id="311" r:id="rId5"/>
    <p:sldId id="341" r:id="rId6"/>
    <p:sldId id="303" r:id="rId7"/>
    <p:sldId id="343" r:id="rId8"/>
    <p:sldId id="339" r:id="rId9"/>
    <p:sldId id="302" r:id="rId10"/>
    <p:sldId id="315" r:id="rId11"/>
    <p:sldId id="321" r:id="rId12"/>
    <p:sldId id="316" r:id="rId13"/>
    <p:sldId id="299" r:id="rId14"/>
    <p:sldId id="342" r:id="rId15"/>
    <p:sldId id="305" r:id="rId16"/>
    <p:sldId id="334" r:id="rId17"/>
    <p:sldId id="333" r:id="rId18"/>
    <p:sldId id="324" r:id="rId19"/>
    <p:sldId id="335" r:id="rId20"/>
    <p:sldId id="327" r:id="rId21"/>
    <p:sldId id="309" r:id="rId22"/>
    <p:sldId id="325" r:id="rId23"/>
    <p:sldId id="322" r:id="rId24"/>
    <p:sldId id="328" r:id="rId25"/>
    <p:sldId id="310" r:id="rId26"/>
    <p:sldId id="317" r:id="rId27"/>
    <p:sldId id="340" r:id="rId28"/>
    <p:sldId id="329" r:id="rId29"/>
    <p:sldId id="330" r:id="rId30"/>
    <p:sldId id="332" r:id="rId31"/>
    <p:sldId id="318" r:id="rId32"/>
    <p:sldId id="314" r:id="rId3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29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66"/>
    <a:srgbClr val="009900"/>
    <a:srgbClr val="4D4D4D"/>
    <a:srgbClr val="0000FF"/>
    <a:srgbClr val="FF0000"/>
    <a:srgbClr val="33CC33"/>
    <a:srgbClr val="CC6600"/>
    <a:srgbClr val="FF3300"/>
    <a:srgbClr val="FF66FF"/>
    <a:srgbClr val="CC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81078" autoAdjust="0"/>
  </p:normalViewPr>
  <p:slideViewPr>
    <p:cSldViewPr>
      <p:cViewPr varScale="1">
        <p:scale>
          <a:sx n="113" d="100"/>
          <a:sy n="113" d="100"/>
        </p:scale>
        <p:origin x="-15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004" y="-108"/>
      </p:cViewPr>
      <p:guideLst>
        <p:guide orient="horz" pos="3132"/>
        <p:guide orient="horz" pos="3127"/>
        <p:guide pos="2129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48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7" y="2"/>
            <a:ext cx="294486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710"/>
            <a:ext cx="2946448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7" y="9430710"/>
            <a:ext cx="294486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78204A-5658-4D54-8E52-2A167710C9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1873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870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27" y="2"/>
            <a:ext cx="294486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58" y="4716144"/>
            <a:ext cx="5436560" cy="446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10"/>
            <a:ext cx="2944870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27" y="9430710"/>
            <a:ext cx="294486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FA7FF2-3161-4E7B-817D-AE2FC82629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1180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93E51-514B-4135-BED2-930A6BB3D66C}" type="slidenum">
              <a:rPr lang="ru-RU"/>
              <a:pPr/>
              <a:t>2</a:t>
            </a:fld>
            <a:endParaRPr lang="ru-RU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93E51-514B-4135-BED2-930A6BB3D66C}" type="slidenum">
              <a:rPr lang="ru-RU"/>
              <a:pPr/>
              <a:t>3</a:t>
            </a:fld>
            <a:endParaRPr lang="ru-RU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C93D3-D8BE-4FA0-BA16-C4CF15640DC2}" type="slidenum">
              <a:rPr lang="ru-RU"/>
              <a:pPr/>
              <a:t>16</a:t>
            </a:fld>
            <a:endParaRPr lang="ru-RU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2D887CC-3706-4095-A4AF-5184679FF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734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5436-798B-44FC-B47D-4B5B3CA09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335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D8A2-BD9F-416D-9910-40AB11945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921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973E5A-A6AB-4EBD-AC90-2BF6A16465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878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917F-C3F2-4D09-8F9D-A2FD7F66BF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131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6896-F270-48AB-849A-68A600DF5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49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FC5B-29B7-4CFF-8595-00B2A714A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300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4CB1-B577-4016-BA37-E6B8FE80A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869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D64-05BA-4F6B-B3AB-CA8A59C8F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068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184-51E5-4054-98B2-1E44515A4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74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7674571-AFCA-45C9-8E17-CAFE4BBB8E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806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952209C-AC45-42BB-A467-479592092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216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1E1C416F-422F-404C-82B9-43B4B660F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921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terpole-secretariat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108520" y="0"/>
            <a:ext cx="9252520" cy="71014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dirty="0"/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 научно-исследовательской деятельности РГГМУ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за 20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3 год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и задачи на 2024 год </a:t>
            </a:r>
          </a:p>
        </p:txBody>
      </p:sp>
      <p:pic>
        <p:nvPicPr>
          <p:cNvPr id="3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40160" cy="1448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19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4" name="Таблиц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52357181"/>
              </p:ext>
            </p:extLst>
          </p:nvPr>
        </p:nvGraphicFramePr>
        <p:xfrm>
          <a:off x="-180528" y="0"/>
          <a:ext cx="9324528" cy="6583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4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27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Проекты Института</a:t>
                      </a: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геоэкологического</a:t>
                      </a: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инжиниринга 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 2023 году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9842">
                <a:tc>
                  <a:txBody>
                    <a:bodyPr/>
                    <a:lstStyle/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Научные исследования в области оценки нагрузки загрязняющих веществ поступивших с российской части водосборного бассейна в Балтийское море в 2019-2020 годах и оценка эффективности и достаточности национальных мер по выполнению Плана действий по Балтийскому морю 2007 г. Комиссии по защите морской среды Балтийского моря (ХЕЛКОМ)</a:t>
                      </a:r>
                    </a:p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«МИНЕРАЛ». Заказчик ГГУП СФ «Минерал».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к.ю.н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проректор по развитию и научной работе 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 Денис Валентинович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–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97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 комплекса услуг по обслуживанию и эксплуатации комплекса АТКОН "Ворота Арктики" в районе мыса Каменный</a:t>
                      </a: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«КОМПЛЕКС». Заказчик ООО «Газпром нефть </a:t>
                      </a:r>
                      <a:r>
                        <a:rPr kumimoji="0" lang="ru-RU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шиппинг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д.г.н</a:t>
                      </a:r>
                      <a:r>
                        <a:rPr kumimoji="0" lang="ru-RU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директор Института исследований континентальных водных объектов </a:t>
                      </a: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Поздняков Шамиль </a:t>
                      </a:r>
                      <a:r>
                        <a:rPr kumimoji="0" lang="ru-RU" sz="15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Рауфович</a:t>
                      </a:r>
                      <a:endParaRPr kumimoji="0" lang="ru-RU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финансирования на 2023 – 13 000 тыс. руб.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37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Изучение и сохранение уникальных природных ландшафтов северного </a:t>
                      </a:r>
                      <a:r>
                        <a:rPr kumimoji="0" lang="ru-RU" sz="15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Приладожья</a:t>
                      </a:r>
                      <a:endParaRPr kumimoji="0" lang="ru-RU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«ВАЛААМ». Заказчик ВОО «Русское географическое общество».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и.о</a:t>
                      </a:r>
                      <a:r>
                        <a:rPr kumimoji="0" lang="ru-RU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Института </a:t>
                      </a:r>
                      <a:r>
                        <a:rPr kumimoji="0" lang="ru-RU" sz="1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геоэкологического</a:t>
                      </a:r>
                      <a:r>
                        <a:rPr kumimoji="0" lang="ru-RU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инжиниринга 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 </a:t>
                      </a:r>
                      <a:r>
                        <a:rPr kumimoji="0" lang="ru-RU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Шилов Д.В.,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2023 год – 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 тыс. руб.</a:t>
                      </a:r>
                      <a:endParaRPr kumimoji="0" lang="ru-RU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522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Реализация мероприятий программы стратегического академического лидерства «Приоритет - 2030».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«МГИМО». Заказчик МГИМО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к.ю.н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проректор по развитию и научной работе 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 Денис Валентинович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финансирования на 2023 год </a:t>
                      </a: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5 200 тыс. руб.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4" name="Таблиц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82960488"/>
              </p:ext>
            </p:extLst>
          </p:nvPr>
        </p:nvGraphicFramePr>
        <p:xfrm>
          <a:off x="0" y="1"/>
          <a:ext cx="9036496" cy="681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45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Проекты Института</a:t>
                      </a: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исследований континентальных водных объектов 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 2023 году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3635">
                <a:tc>
                  <a:txBody>
                    <a:bodyPr/>
                    <a:lstStyle/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Услуги по оценке </a:t>
                      </a:r>
                      <a:r>
                        <a:rPr kumimoji="0" lang="ru-RU" sz="15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заносимости</a:t>
                      </a: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водотоков Санкт-Петербурга</a:t>
                      </a:r>
                    </a:p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</a:t>
                      </a:r>
                      <a:r>
                        <a:rPr kumimoji="0" lang="ru-RU" sz="15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Заносимость</a:t>
                      </a: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Заказчик Комитет по природопользованию, охране окружающей среды и обеспечению экологической безопасности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д.г.н., директор Института исследований континентальных водных объектов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Поздняков Шамиль </a:t>
                      </a:r>
                      <a:r>
                        <a:rPr kumimoji="0" lang="ru-RU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Рауфович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1 307 тыс. руб.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6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Научные исследования по изучению динамики содержания химических веществ и изменчивости состояния водных экосистем в бассейне трансграничной реки Иртыш (</a:t>
                      </a:r>
                      <a:r>
                        <a:rPr kumimoji="0" lang="ru-RU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Ертис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с целью разработки научно обоснованных рекомендаций по оценке качества воды и состояния водных объектов по гидрохимическим показателям для трансграничных участков рек бассейна реки Иртыш (</a:t>
                      </a:r>
                      <a:r>
                        <a:rPr kumimoji="0" lang="ru-RU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Ертис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«Иртыш». Заказчик ООО «Центр инженерных технологий».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д.г.н., директор Института исследований континентальных водных объектов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Поздняков Шамиль </a:t>
                      </a:r>
                      <a:r>
                        <a:rPr kumimoji="0" lang="ru-RU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Рауфович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–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300 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79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Рекогносцировочное обследование акватории и бассейна озера Абрау Краснодарского края РФ для разработки программы работ по его оздоровлению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«Абрау-Дюрсо». Заказчик ООО "Территория Абрау-Дюрсо"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д.г.н., директор Института исследований континентальных водных объектов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Поздняков Шамиль </a:t>
                      </a:r>
                      <a:r>
                        <a:rPr kumimoji="0" lang="ru-RU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Рауфович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2023 год </a:t>
                      </a: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279 тыс. руб.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787648716"/>
              </p:ext>
            </p:extLst>
          </p:nvPr>
        </p:nvGraphicFramePr>
        <p:xfrm>
          <a:off x="-36512" y="0"/>
          <a:ext cx="9360024" cy="716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27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>
                          <a:latin typeface="Times New Roman" pitchFamily="18" charset="0"/>
                          <a:cs typeface="Times New Roman" pitchFamily="18" charset="0"/>
                        </a:rPr>
                        <a:t>Другие научные</a:t>
                      </a:r>
                      <a:r>
                        <a:rPr lang="ru-RU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проекты РГГМУ </a:t>
                      </a:r>
                      <a:r>
                        <a:rPr lang="ru-RU" sz="3000" dirty="0">
                          <a:latin typeface="Times New Roman" pitchFamily="18" charset="0"/>
                          <a:cs typeface="Times New Roman" pitchFamily="18" charset="0"/>
                        </a:rPr>
                        <a:t>в 202</a:t>
                      </a: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3000" dirty="0">
                          <a:latin typeface="Times New Roman" pitchFamily="18" charset="0"/>
                          <a:cs typeface="Times New Roman" pitchFamily="18" charset="0"/>
                        </a:rPr>
                        <a:t> году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09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Геопространственные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цифровые двойники в гидрометеорологии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«ЦИФРА», ЗАО «Институт телекоммуникаций», р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уководитель проекта к.т.н., доцент кафедры Прикладной информатики</a:t>
                      </a:r>
                    </a:p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Яготинцева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Наталья Владимировна.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2023 год –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 тыс. руб.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1751"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Исследование закономерностей и разработка прогностических сценариев изменения климата в Санкт- Петербурге и Ленинградской области для разработки программ адаптации отраслей промышленности и жилищно-коммунального хозяйства к климатическим изменениям с учетом возникающих экологических рисков.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«Адаптация», Российский научный фонд, Санкт-Петербургский научный фонд, р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уководитель проекта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к.г.н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зав. Кафедрой Геоэкологии, природопользования и экологической безопасности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Дроздов Владимир Владимирович.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2023 год –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750 тыс. руб.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7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модели управления информационной безопасностью в телекоммуникационной системе муниципального образования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«МТУСИ», 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проекта ст. преподаватель кафедры Прикладной информатики </a:t>
                      </a:r>
                      <a:r>
                        <a:rPr kumimoji="0" lang="ru-RU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Сипович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Дмитрий Евгеньевич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финансирования на 2023 год 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1200 тыс. руб.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0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Исследование загрязнения региона Антарктики морским мусором и </a:t>
                      </a:r>
                      <a:r>
                        <a:rPr kumimoji="0" lang="ru-RU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микропластиком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«АНТАРКТИКА»,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к.г.н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доцент кафедры Геоэкологии, природопользования и экологической безопасности, зав. </a:t>
                      </a:r>
                      <a:r>
                        <a:rPr kumimoji="0" lang="ru-RU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ПластикЛаб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Ершова Александра Александровна.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финансирования на 2023 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1500 тыс. руб.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840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Электронный иллюстрированный словарь "Реки, озера и моря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Северо-Запада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России в географической терминологии и лексике русских говоров«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«ТЕЗАУРУС», заказчик ВОО «Русское географическое общество»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доцент кафедры Водно-технических изысканий, д.г.н., доцент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Соколова Александра Александровна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2023 – 900 тыс. руб.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7645951"/>
              </p:ext>
            </p:extLst>
          </p:nvPr>
        </p:nvGraphicFramePr>
        <p:xfrm>
          <a:off x="-180528" y="0"/>
          <a:ext cx="9324528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01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58367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5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3500" b="1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НИР РГГМУ по годам</a:t>
                      </a:r>
                      <a:endParaRPr lang="ru-RU" sz="35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96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3514" marR="3514" marT="3514" marB="351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Общий</a:t>
                      </a:r>
                      <a:r>
                        <a:rPr lang="ru-RU" sz="3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объем финансирования НИР, тыс. руб.</a:t>
                      </a:r>
                      <a:endParaRPr lang="ru-RU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17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3514" marR="3514" marT="3514" marB="35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88 359,0</a:t>
                      </a:r>
                    </a:p>
                  </a:txBody>
                  <a:tcPr marL="3514" marR="3514" marT="3514" marB="351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7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3514" marR="3514" marT="3514" marB="35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107 492, 7</a:t>
                      </a:r>
                    </a:p>
                  </a:txBody>
                  <a:tcPr marL="3514" marR="3514" marT="3514" marB="3514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7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3514" marR="3514" marT="3514" marB="35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125 412, 2</a:t>
                      </a:r>
                      <a:endParaRPr lang="ru-RU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5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3514" marR="3514" marT="3514" marB="35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</a:t>
                      </a:r>
                      <a:r>
                        <a:rPr lang="ru-RU" sz="3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000 (на момент февраля 2024, без учетов результатов конкурсов 2023 года)</a:t>
                      </a:r>
                      <a:endParaRPr lang="ru-RU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2259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7645951"/>
              </p:ext>
            </p:extLst>
          </p:nvPr>
        </p:nvGraphicFramePr>
        <p:xfrm>
          <a:off x="107504" y="0"/>
          <a:ext cx="8928992" cy="1226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583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научного финансирования в бюджете университета на 2023 год</a:t>
                      </a:r>
                      <a:endParaRPr lang="ru-RU" sz="40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4149080"/>
            <a:ext cx="871195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2023 году финансирование университета Министерством науки и высшего образования РФ составило порядка 689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рублей.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45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же брать все научные проекты РГГМУ, включая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гос.задание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фонды, хоздоговорные проекты за 2023 год, то он составляет 125,4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это </a:t>
            </a: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≈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20% % от государственного задания университета.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340768"/>
          <a:ext cx="8856985" cy="263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287"/>
                <a:gridCol w="2968287"/>
                <a:gridCol w="2920411"/>
              </a:tblGrid>
              <a:tr h="187268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ГЗ РГГМУ, за 2023,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ГЗ РГГМУ, за 2023,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за вычетом научных проектов ГЗ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научных проектов ГЗ РГГМУ, за 2023,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(% от общего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ГЗ университета)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9605">
                <a:tc>
                  <a:txBody>
                    <a:bodyPr/>
                    <a:lstStyle/>
                    <a:p>
                      <a:pPr algn="ctr"/>
                      <a:r>
                        <a:rPr kumimoji="0" lang="en-US" sz="3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689</a:t>
                      </a:r>
                      <a:r>
                        <a:rPr kumimoji="0" lang="ru-RU" sz="3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632,5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125,4 (≈20%)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2259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2899459433"/>
              </p:ext>
            </p:extLst>
          </p:nvPr>
        </p:nvGraphicFramePr>
        <p:xfrm>
          <a:off x="0" y="1"/>
          <a:ext cx="9144000" cy="695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47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>
                          <a:latin typeface="Times New Roman" pitchFamily="18" charset="0"/>
                          <a:cs typeface="Times New Roman" pitchFamily="18" charset="0"/>
                        </a:rPr>
                        <a:t>Подача заявок на гранты и конкурсы коллективов РГГМУ в 2022 году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59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На конкурсы Российского научного фонда – 5 заявок (находятся на рассмотрении)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57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На региональные конкурсы, включая конкурсы КНВШ – 10 заявок на конкурс студентов и аспирантов.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17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На выполнение научно-технических услуг на электронных площадках закупок – 5.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668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Заявка на конкурс Передовых инженерных, заявка на конкурс поддержки СНО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13788" cy="3322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</a:rPr>
              <a:t>РЕЗУЛЬТАТИВНОСТЬ НАУЧНЫХ ИССЛЕДОВАНИЙ РГГМУ 2020-2022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aphicFrame>
        <p:nvGraphicFramePr>
          <p:cNvPr id="57670" name="Group 32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2252514900"/>
              </p:ext>
            </p:extLst>
          </p:nvPr>
        </p:nvGraphicFramePr>
        <p:xfrm>
          <a:off x="251520" y="332657"/>
          <a:ext cx="8640960" cy="7398254"/>
        </p:xfrm>
        <a:graphic>
          <a:graphicData uri="http://schemas.openxmlformats.org/drawingml/2006/table">
            <a:tbl>
              <a:tblPr/>
              <a:tblGrid>
                <a:gridCol w="54726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88900" marR="889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Монографии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8900" marR="889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2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Научные публикации, всего,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в том числе индексируемых:                                                                                             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962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845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88900" marR="889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9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      - в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наукометрической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базе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Web of Science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Не учитываются</a:t>
                      </a:r>
                    </a:p>
                  </a:txBody>
                  <a:tcPr marL="88900" marR="889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      - в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наукометрической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базе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Scopus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Не учитываются</a:t>
                      </a:r>
                    </a:p>
                  </a:txBody>
                  <a:tcPr marL="88900" marR="889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      - в изданиях, включенных  в РИНЦ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803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881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656</a:t>
                      </a:r>
                    </a:p>
                  </a:txBody>
                  <a:tcPr marL="88900" marR="889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      - в российских научных журналах, включенных в                    перечень ВАК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 marL="88900" marR="889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Конференции, в которых участвовали работники вуза, всего, в том числе: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246</a:t>
                      </a:r>
                    </a:p>
                  </a:txBody>
                  <a:tcPr marL="88900" marR="889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 из них международные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88900" marR="889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2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Количество созданных РИД всего,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в том числе: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8900" marR="889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  - Патентов России на изобретения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8900" marR="889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69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 Свидетельств о государственной регистрации программ для ЭВМ, баз данных, выданные Роспатентом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8900" marR="889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5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Выставки, в которых участвовали работники вуза, всего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88900" marR="889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       - в том числе международных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8900" marR="889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ДИССЕРТАЦИОННЫХ СОВЕТОВ, ДЕЙСТВУЮЩИХ НА БАЗЕ РГГМУ в 2023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424936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данный момент в РГГМУ действует 2 диссертационных совета с запланированными на 2024 год защитами диссертаций:</a:t>
            </a:r>
            <a:endParaRPr lang="ru-R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Совет 24.2.365.01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научным специальностям: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1.6.20. - </a:t>
            </a:r>
            <a:r>
              <a:rPr lang="ru-RU" sz="2200" dirty="0" err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Геоинформатика</a:t>
            </a:r>
            <a:r>
              <a:rPr lang="ru-RU" sz="22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картография (технические науки), 1.6.21. – Геоэкология (географические науки).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Данные о регистрации совета: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 ноября 2022 г. совет открыт (Приказ № 1551/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нк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21.11.2022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en-US" sz="22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Совет 24.2.365.02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научной специальности: 1.6.18. – Науки об атмосфере и климате (физико-математические, географические науки).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Данные о регистрации совета: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 января 2023 г. совет открыт (Приказ № </a:t>
            </a:r>
            <a:r>
              <a:rPr lang="ru-RU" sz="22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61/</a:t>
            </a:r>
            <a:r>
              <a:rPr lang="ru-RU" sz="22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нк</a:t>
            </a:r>
            <a:r>
              <a:rPr lang="ru-RU" sz="22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26.01.2023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1008112" cy="1014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«ГИДРОМЕТЕОРОЛОГИЯ И ЭКОЛОГИЯ» </a:t>
            </a:r>
          </a:p>
        </p:txBody>
      </p:sp>
      <p:pic>
        <p:nvPicPr>
          <p:cNvPr id="4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008112" cy="1014054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93912" y="1556792"/>
            <a:ext cx="7992888" cy="611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4500" algn="just">
              <a:lnSpc>
                <a:spcPct val="115000"/>
              </a:lnSpc>
              <a:spcBef>
                <a:spcPts val="1200"/>
              </a:spcBef>
            </a:pPr>
            <a:r>
              <a:rPr lang="en-US" sz="19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9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2023 году журнал «Гидрометеорология и экология» под руководством гл. редактора </a:t>
            </a:r>
            <a:r>
              <a:rPr lang="ru-RU" sz="19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д.г.н</a:t>
            </a:r>
            <a:r>
              <a:rPr lang="ru-RU" sz="19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профессора В.Н. Малинина вошел в список изданий ВАК, в квартиль К2 по новой системе оценки научных изданий. Журнал был не просто включен в список, а стал продолжением (с новым названием) журнала «Ученые записки РГГМУ». Данный факт объединил показатели эффективности работы журналов за период, начиная с 2007 года. Т.е. показатели Ученых записок стали историей журнала Гидрометеорологии и экологии. И с другой стороны, все исключенные статьи журнала Ученые записки снова стали </a:t>
            </a:r>
            <a:r>
              <a:rPr lang="ru-RU" sz="19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ВАКовскими</a:t>
            </a:r>
            <a:r>
              <a:rPr lang="ru-RU" sz="19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44500" algn="just">
              <a:lnSpc>
                <a:spcPct val="115000"/>
              </a:lnSpc>
              <a:spcBef>
                <a:spcPts val="1200"/>
              </a:spcBef>
            </a:pPr>
            <a:r>
              <a:rPr lang="en-US" sz="19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9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данный момент идет переформирование состава редколлегии, связанное с естественными причинами и со стремлением укрепить коллектив редколлегии членами с высокими показателями публикационной, профессиональной и общественной деятельности. </a:t>
            </a:r>
          </a:p>
          <a:p>
            <a:pPr indent="444500" algn="just">
              <a:lnSpc>
                <a:spcPct val="115000"/>
              </a:lnSpc>
            </a:pPr>
            <a:r>
              <a:rPr 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СТУДЕНЧЕСКОЕ НАУЧНОЕ ОБЩЕСТВО РГГМУ В 2023</a:t>
            </a:r>
          </a:p>
        </p:txBody>
      </p:sp>
      <p:pic>
        <p:nvPicPr>
          <p:cNvPr id="4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1"/>
            <a:ext cx="1224135" cy="123135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93523" y="1052736"/>
            <a:ext cx="8280920" cy="664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В 2023 году продолжилась Студенческого научного общества РГГМУ, которое активно принимает участие в проектах РГГМУ и других вузов региона, а также организует собственные.</a:t>
            </a:r>
            <a:endParaRPr lang="ru-RU" sz="17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В 2023 году СНО РГГМУ были проведены следующие мероприятия:</a:t>
            </a:r>
            <a:endParaRPr lang="ru-RU" sz="17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7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кубок ректора по «</a:t>
            </a:r>
            <a:r>
              <a:rPr lang="ru-RU" sz="1700" b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Что?Где?Когда</a:t>
            </a:r>
            <a:r>
              <a:rPr lang="ru-RU" sz="17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?»</a:t>
            </a:r>
            <a:endParaRPr lang="ru-RU" sz="17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7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Музыкальный </a:t>
            </a:r>
            <a:r>
              <a:rPr lang="ru-RU" sz="1700" b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квиз</a:t>
            </a:r>
            <a:r>
              <a:rPr lang="ru-RU" sz="17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"Музыка нас связала"</a:t>
            </a:r>
            <a:endParaRPr lang="ru-RU" sz="17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7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Тематическое мероприятие ко Дню Рождения Вуза и Дню метеоролога - фото-выставка.</a:t>
            </a:r>
            <a:endParaRPr lang="ru-RU" sz="17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7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Ежемесячные лекции от научных сотрудников</a:t>
            </a:r>
            <a:endParaRPr lang="ru-RU" sz="17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7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Школа СНО </a:t>
            </a:r>
            <a:r>
              <a:rPr lang="ru-RU" sz="1700" b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РГГМУхГУАП</a:t>
            </a:r>
            <a:r>
              <a:rPr lang="ru-RU" sz="17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7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В феврале 2023 года подана заявка РГГМУ на субсидию Минобрнауки на поддержку студенческих научных обществ вузов РФ. Аналогичная заявка подана и сейчас, в феврале 2024 года.</a:t>
            </a:r>
            <a:endParaRPr lang="ru-RU" sz="17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В 2023 году члены СНО РГГМУ участвовали более чем в 30 научных конференциях и семинарах различного уровня. </a:t>
            </a:r>
            <a:endParaRPr lang="ru-RU" sz="17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РГГМУ — Российский государственный гидрометеорологический университ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936104" cy="150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091" name="Group 29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004548532"/>
              </p:ext>
            </p:extLst>
          </p:nvPr>
        </p:nvGraphicFramePr>
        <p:xfrm>
          <a:off x="-36512" y="-1"/>
          <a:ext cx="9180512" cy="698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64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9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научных исследований в РГГМУ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среды, мониторинг, моделирование возникновения и развития природных и техногенных процессов на водных объектах и в атмосфере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0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Теоретические и экспериментальные исследования гидрофизических, гидрохимических и гидробиологических процессов в морях и прибрежных зонах.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4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Изучение динамики водных ресурсов и качества вод в условиях естественного развития гидрометеорологических процессов с целью создания системы наиболее рационального использования и охраны поверхностных вод суши.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4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Исследования атмосферных процессов и явлений, оценка изменений климата под влиянием естественных и антропогенных факторов в интересах обеспечения народного хозяйства и охраны окружающей среды.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4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Создание диагностических и прогностических моделей развития природных и техногенных катастрофических ситуаций на водных объектах и в приземном слое атмосферы.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20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Многосенсорные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геоинформационные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системы дистанционного мониторинга окружающей среды. Технологии сбора, обработки, преобразования и моделирования </a:t>
                      </a:r>
                      <a:r>
                        <a:rPr kumimoji="0" lang="ru-RU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геоинформации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информационная безопасность в геоинформационных системах.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39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Экономика и управление народным хозяйством, управление инновациями с учетом природных факторов, экономика природопользования.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90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АРКТИКА-ЦЕНТРА НА БАЗЕ РГГМУ В 2023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36512" y="1484784"/>
            <a:ext cx="9144000" cy="644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2023 году на базе Арктика-центр были проведены следующие мероприятия:</a:t>
            </a:r>
            <a:endParaRPr lang="ru-RU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ru-RU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Интеллектуальный кейс турнир на тему "Территория Арктики"</a:t>
            </a:r>
            <a:endParaRPr lang="ru-RU" sz="20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Круглый стол "Студенты об изучении Арктики"</a:t>
            </a:r>
            <a:endParaRPr lang="ru-RU" sz="20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Кейс-игра, посвященная Арктике совместно с Экологическим волонтерским центром</a:t>
            </a:r>
            <a:endParaRPr lang="ru-RU" sz="20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Научная школа молодых ученых «Арктика-центр» в рамках конференции Международная научно-практическая конференции «МИРОВОЕ ИСТОРИКО-КУЛЬТУРНОЕ НАСЛЕДИЕ АРКТИКИ»</a:t>
            </a:r>
            <a:endParaRPr lang="ru-RU" sz="20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Вебинары от ведущих ученых на тему Арктики при поддержке Комитета Санкт-Петербурга по делам Арктики </a:t>
            </a:r>
            <a:endParaRPr lang="ru-RU" sz="20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Тематический турнир по интеллектуальной игре "Что? Где? Когда? - территория Арктики" при поддержке   Комитета Санкт-Петербурга по делам Арктики.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endParaRPr lang="ru-R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endParaRPr lang="ru-R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145377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00987"/>
            <a:ext cx="8229600" cy="1143000"/>
          </a:xfrm>
        </p:spPr>
        <p:txBody>
          <a:bodyPr>
            <a:normAutofit/>
          </a:bodyPr>
          <a:lstStyle/>
          <a:p>
            <a:pPr indent="444500" algn="ctr">
              <a:lnSpc>
                <a:spcPct val="115000"/>
              </a:lnSpc>
            </a:pPr>
            <a:r>
              <a:rPr lang="ru-RU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РОЛЬ РГГМУ В ПРЕДСЕДАТЕЛЬСТВОВАНИИ РФ В АРКТИЧЕСКОМ СОВЕТЕ 2021-2023 </a:t>
            </a:r>
            <a:endParaRPr lang="ru-RU" sz="25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87696"/>
            <a:ext cx="1319833" cy="1327612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3528" y="4090140"/>
            <a:ext cx="842493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FCB8D-B130-402B-B907-1CA4EF8DCCF1}"/>
              </a:ext>
            </a:extLst>
          </p:cNvPr>
          <p:cNvSpPr txBox="1"/>
          <p:nvPr/>
        </p:nvSpPr>
        <p:spPr>
          <a:xfrm>
            <a:off x="179264" y="2640371"/>
            <a:ext cx="8964488" cy="3956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4500" algn="just">
              <a:lnSpc>
                <a:spcPct val="115000"/>
              </a:lnSpc>
              <a:spcBef>
                <a:spcPts val="120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14-15 апреля 2023 года в Санкт-Петербурге силами Департамента науки, технологий и инноваций была проведена Четвертая Министерская встреча по вопросам развития науки в Арктике (ASM4), на которой состоялась церемония передачи полномочий от ASM4 к ASM5 (от России к Норвегии), в рамках председательствования России в Арктическом совете. РГГМУ  выступил основным организатором церемонии при поддержке Минобрнауки РФ. Приняли участие делегатов от Правительств Арктических регионов РФ, Минобрнауки РФ, Министерства иностранных дел РФ, Правительства Санкт-Петербурга, Ассоциации коренных и малочисленных народов Севера, Сибири и Дальнего Востока РФ и зарубежных участников. </a:t>
            </a:r>
            <a:endParaRPr lang="ru-RU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Picture 2" descr="Фирменный стиль">
            <a:extLst>
              <a:ext uri="{FF2B5EF4-FFF2-40B4-BE49-F238E27FC236}">
                <a16:creationId xmlns="" xmlns:a16="http://schemas.microsoft.com/office/drawing/2014/main" id="{7CEE2E5D-3A81-464E-ABB9-7EDB97B7C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3983" y="1085658"/>
            <a:ext cx="1357580" cy="1428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НАУЧНОЕ СОТРУДНИЧЕСТВО В АРКТИКЕ: РГГМУ ИНИЦИИРУЕТ СОЗДАНИЕ ДВИЖЕНИЯ ПО УКРЕПЛЕНИЮ МЕЖДУНАРОДНЫХ СВЯЗЕЙ. ИНИЦИАТИВА ИНТЕРПОЛЮС.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2204864"/>
            <a:ext cx="9144000" cy="459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реализации проекта государственного задания Минобрнауки “</a:t>
            </a:r>
            <a:r>
              <a:rPr lang="ru-RU" sz="19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Интерполюс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 было проведено 6 вебинаров по продвижению тематики «</a:t>
            </a:r>
            <a:r>
              <a:rPr lang="ru-RU" sz="19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Интерполюс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секретариат» с участием зарубежных представителей, круглый стол “Наука для гор” в рамках Международного форума «Устойчивое развитие горных территорий», Круглый стол Круглый стол «</a:t>
            </a:r>
            <a:r>
              <a:rPr lang="ru-RU" sz="19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Интерполюс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-новый формат международного сотрудничества» в рамках международной научно-практической конференции молодых ученых “ИНФОГЕО-2023”. Основными темами для обсуждения стали вопросы развития Арктической зоны России, а также  темы морских исследований в Арктике и экологической безопасности, морского права и др.</a:t>
            </a:r>
            <a:endParaRPr lang="ru-RU" sz="19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Также силами Департамента науки, технологий и инноваций был разработан, запущен и развивается сайт </a:t>
            </a:r>
            <a:r>
              <a:rPr lang="ru-RU" sz="1900" b="1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https://interpole-secretariat.ru/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посвященный инициативе </a:t>
            </a:r>
            <a:r>
              <a:rPr lang="ru-RU" sz="19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Интерполюс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9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2" descr="Фирменный стиль">
            <a:extLst>
              <a:ext uri="{FF2B5EF4-FFF2-40B4-BE49-F238E27FC236}">
                <a16:creationId xmlns="" xmlns:a16="http://schemas.microsoft.com/office/drawing/2014/main" id="{CB1D3DD2-44D8-4710-AE49-8262008A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908720"/>
            <a:ext cx="1141556" cy="1201463"/>
          </a:xfrm>
          <a:prstGeom prst="rect">
            <a:avLst/>
          </a:prstGeom>
          <a:noFill/>
        </p:spPr>
      </p:pic>
      <p:pic>
        <p:nvPicPr>
          <p:cNvPr id="7" name="Picture 5" descr="РГГМУ | Логотипы университета">
            <a:extLst>
              <a:ext uri="{FF2B5EF4-FFF2-40B4-BE49-F238E27FC236}">
                <a16:creationId xmlns="" xmlns:a16="http://schemas.microsoft.com/office/drawing/2014/main" id="{3F07AC04-86F4-40D5-8C97-F219E1444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61899"/>
            <a:ext cx="1141556" cy="1148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70021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КОНСОРЦИУМ «МИРОВОЕ ИСТОРИКО-КУЛЬТУРНОЕ НАСЛЕДИЕ АРКТИКИ»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605327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4500" algn="just">
              <a:lnSpc>
                <a:spcPct val="115000"/>
              </a:lnSpc>
              <a:spcBef>
                <a:spcPts val="120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2023 году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продолжилась деятельность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Консорциума «Мировое историко-культурное наследие Арктики» под эгидой РГГМУ, развиваются направления деятельности Консорциума, учитывающие опыт, научно-исследовательские материалы и предложения участников объединения, пополнялся список организаций – участников консорциума, а также идет активная разработка Программы, включающей в себя основные направления деятельности Рабочих групп консорциума, программу мероприятий и предложений к реализации.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16-18 ноября 2023 года при поддержке Минобрнауки состоялась Международная научно-практическая конференция “Мировое историко-культурное наследие Арктики”. Конференция длилась три дня, количество участников превысило 250 человек, помимо пленарного заседания и научных секций также прошла Школа молодых учёных Арктика-центра РГГМУ, на которой выступили ученые и специалисты ААНИИ и других организаций, рассказав про арктические исследования и разработки отечественной науки.</a:t>
            </a:r>
            <a:endParaRPr kumimoji="0" lang="ru-RU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7715"/>
            <a:ext cx="1319833" cy="132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80946"/>
            <a:ext cx="8229600" cy="1143000"/>
          </a:xfrm>
        </p:spPr>
        <p:txBody>
          <a:bodyPr>
            <a:normAutofit/>
          </a:bodyPr>
          <a:lstStyle/>
          <a:p>
            <a:pPr indent="444500" algn="just">
              <a:lnSpc>
                <a:spcPct val="115000"/>
              </a:lnSpc>
              <a:spcBef>
                <a:spcPts val="1200"/>
              </a:spcBef>
            </a:pPr>
            <a:r>
              <a:rPr lang="ru-RU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РГГМУ И ПРОГРАММА «ПРИОРИТЕТ-2030»</a:t>
            </a:r>
            <a:endParaRPr lang="ru-RU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516080"/>
            <a:ext cx="9144000" cy="483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45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подписанного Соглашения о Консорциуме между МГИМО и РГГМУ в целях достижения целевых показателей стратегической программы «ПРИОРИТЕТ 2030» (федеральный проект «Развитие интеграционных процессов в сфере науки, высшего образования и индустрии» национального проекта «Наука и университеты») в 2023 г. был выполнен ряд работ по направлениям «Устойчивое развитие» и «Экологический туризм» в рамках проекта “Реализация мероприятий программы стратегического академического лидерства «Приоритет - 2030»” под руководством Леонтьева Д.В., проректора по развитию и научной работе: было проведено 2 образовательных модуля в формате школ молодых ученых в Зеленогорске и Санкт-Петербурге. В школах приняли участие более 70 человек.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445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2024 год планируется развитие взаимодействия РГГМУ, МГИМО и вузов-партнеров по всем направлениям работы Консорциума. В результате анализа итогов мероприятий опыт следует использовать в перспективе для организации последующих аналогичных проектов в рамках программы «Приоритет-2030».  </a:t>
            </a:r>
            <a:endParaRPr lang="ru-R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19833" cy="132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07" y="9374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РГГМУ В СОСТАВЕ НОЦ «РОССИЙСКАЯ АРКТИКА: НОВЫЕ МАТЕРИАЛЫ, ТЕХНОЛОГИИ И МЕТОДЫ ИССЛЕДОВАНИЯ»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-108520" y="2789890"/>
            <a:ext cx="9144000" cy="261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45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2023 ГОДУ РГГМУ продолжал сотрудничество в рамках деятельности Научно-образовательного центра мирового уровня "Российская Арктика: новые материалы, технологии и методы исследования" (НОЦ). НОЦ создан на базе «Северного (Арктического) федерального университета имени М. В. Ломоносова» (САФУ). Инициаторами выступили Архангельская область, Мурманская область, Ненецкий автономный округ. В 2023 активное участие РГГМУ в деятельности НОЦ позволило продолжить НИР по шифром «САФУ» , руководитель зав. ЛСО, д.ф.-м.н. Кудрявцев В.Н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248992"/>
            <a:ext cx="1512168" cy="1521081"/>
          </a:xfrm>
          <a:prstGeom prst="rect">
            <a:avLst/>
          </a:prstGeom>
          <a:noFill/>
        </p:spPr>
      </p:pic>
      <p:pic>
        <p:nvPicPr>
          <p:cNvPr id="38915" name="Picture 3" descr="САФУ — «День карьеры САФУ – 2021: экономика, управление, юриспруденция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76446"/>
            <a:ext cx="2016223" cy="1512168"/>
          </a:xfrm>
          <a:prstGeom prst="rect">
            <a:avLst/>
          </a:prstGeom>
          <a:noFill/>
        </p:spPr>
      </p:pic>
      <p:sp>
        <p:nvSpPr>
          <p:cNvPr id="38917" name="AutoShape 5" descr="Межрегиональный научно-образовательный центр мирового уров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9" name="AutoShape 7" descr="Межрегиональный научно-образовательный центр мирового уров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1" name="AutoShape 9" descr="Межрегиональный научно-образовательный центр мирового уров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3" name="Picture 11" descr="Межрегиональный научно-образовательный центр мирового уров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8312" y="1242498"/>
            <a:ext cx="3888432" cy="1456307"/>
          </a:xfrm>
          <a:prstGeom prst="rect">
            <a:avLst/>
          </a:prstGeom>
          <a:noFill/>
        </p:spPr>
      </p:pic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445224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4844" y="5326611"/>
            <a:ext cx="6257925" cy="16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-359765"/>
            <a:ext cx="8229600" cy="16288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РГГМУ И ПРАВИТЕЛЬСТВА ЛЕНИНГРАДСКОЙ ОБЛАСТИ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ПРАВИТЕЛЬСТВОМ САНКТ-ПЕТЕРБУРГА</a:t>
            </a:r>
          </a:p>
        </p:txBody>
      </p:sp>
      <p:pic>
        <p:nvPicPr>
          <p:cNvPr id="4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59" y="634681"/>
            <a:ext cx="1360135" cy="1368152"/>
          </a:xfrm>
          <a:prstGeom prst="rect">
            <a:avLst/>
          </a:prstGeom>
          <a:noFill/>
        </p:spPr>
      </p:pic>
      <p:pic>
        <p:nvPicPr>
          <p:cNvPr id="1026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0294" y="620963"/>
            <a:ext cx="1134481" cy="129614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995131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4500" algn="just">
              <a:lnSpc>
                <a:spcPct val="115000"/>
              </a:lnSpc>
              <a:spcBef>
                <a:spcPts val="1200"/>
              </a:spcBef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Соглашением о сотрудничестве мы продолжаем работу с Правительством Ленинградской области. На основе этого Соглашения осуществляется тесное взаимодействие с профильными Комитетами Правительства Ленобласти, а также Правительством Санкт-Петербурга. В РГГМУ, Институтом исследований континентальных водных объектов была разработана концепция «Экологическое оздоровление бассейна водной системы Ладожское озеро -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р.Нева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восточная часть Финского залива»</a:t>
            </a: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2023-2028 годы».  Инициатива сразу нескольких регионов Северо-Запада по экологическому оздоровлению водной системы Онега-Ладога-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р.Нева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-Финский залив была поддержана на федеральном уровне. И может быть реализована в рамках нацпроекта «Экология».   </a:t>
            </a:r>
            <a:endParaRPr lang="ru-R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44500" algn="just">
              <a:lnSpc>
                <a:spcPct val="115000"/>
              </a:lnSpc>
              <a:spcBef>
                <a:spcPts val="1200"/>
              </a:spcBef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секции по рациональному использованию и охране водных объектов Научно-технического совета при Комитете по природопользованию Санкт-Петербурга вошли 3 представителя от РГГМУ: Позняков Шамиль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Рауфович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Шилов Дмитрий Владимирович, Исаев Дмитрий Игоревич.</a:t>
            </a:r>
            <a:endParaRPr lang="ru-R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2000" dirty="0"/>
              <a:t> </a:t>
            </a:r>
          </a:p>
        </p:txBody>
      </p:sp>
      <p:sp>
        <p:nvSpPr>
          <p:cNvPr id="10242" name="AutoShape 2" descr="Картинки по запросу правительство санкт-петербу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Картинки по запросу правительство санкт-петербу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Картинки по запросу правительство санкт-петербу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upload.wikimedia.org/wikipedia/commons/thumb/0/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4511" y="886205"/>
            <a:ext cx="954977" cy="1023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661" y="122834"/>
            <a:ext cx="8229600" cy="1628800"/>
          </a:xfrm>
        </p:spPr>
        <p:txBody>
          <a:bodyPr>
            <a:normAutofit/>
          </a:bodyPr>
          <a:lstStyle/>
          <a:p>
            <a:pPr indent="444500" algn="ctr">
              <a:lnSpc>
                <a:spcPct val="115000"/>
              </a:lnSpc>
              <a:spcBef>
                <a:spcPts val="1200"/>
              </a:spcBef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КОНСОРЦИУМ В РАМКАХ НОЦ «МОДЕЛИРОВАНИЕ И ПРОГНОЗИРОВАНИЕ ГЛОБАЛЬНОГО КЛИМАТА»</a:t>
            </a: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85" y="398406"/>
            <a:ext cx="1131466" cy="113813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844824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45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2023 году РГГМУ продолжил активную деятельность в качестве члена в Консорциуме в рамках Научно-образовательного центра «Моделирование и прогнозирование глобального климата» в целях выполнения работ по реализации Федеральной научно-технической программы в области экологического развития Российской Федерации и климатических изменений на 2021- 2030 годы (ФНТП) и Важнейшего инновационного проекта государственного значения «Единая национальная система мониторинга климатически активных веществ» (ВИПГЗ). В Консорциум входят 8 научных и образовательных учреждений, в том числе: МГУ им. М.В. Ломоносова,  Гидрометеорологический научно-исследовательский центр РФ, Институт физики атмосферы им. А.М. Обухова, Институт прикладной геофизики им. академика Е.К. Федорова. </a:t>
            </a:r>
            <a:endParaRPr lang="ru-RU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2000" dirty="0"/>
              <a:t> </a:t>
            </a:r>
          </a:p>
        </p:txBody>
      </p:sp>
      <p:sp>
        <p:nvSpPr>
          <p:cNvPr id="10242" name="AutoShape 2" descr="Картинки по запросу правительство санкт-петербу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Картинки по запросу правительство санкт-петербу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Картинки по запросу правительство санкт-петербу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0211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272808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РГГМУ – ЧЛЕН «РОССИЙСКО-АЗИАТСКОГО КОНСОРЦИУМА АРКТИЧЕСКИХ ИССЛЕДОВАНИЙ» (РАКАИ)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РГГМУ | Логотипы университета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152128" cy="11584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412776"/>
            <a:ext cx="87129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РГГМУ входит с предложением в РАКАИ об инициировании консолидирующего проекта «Новые форматы международного сотрудничества в Арктике». Данный проект нацелен на социально-экономические, научные аспекты арктического региона. В рамках проекта мы  сможем реализовать наши предложения как в формате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Интерполюс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», так и в формате прямого общения между учёными – движение «Учёные за продолжение научного сотрудничества».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Движение «Учёные за дальнейшее укрепление международного сотрудничества» нацелено на развитие форм «открытой науки», — единых платформ, где собраны данные наблюдений и экспериментов, открытого доступа к публикациям и базам данных  по актуальным вопросам настоящего времени для благополучного будущего Земли.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Возглавляет данное движение наш коллега – Антон Васильев.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Данная инициатива придаёт новый импульс научной дипломатии, привлечёт внимание мировой общественности, руководства Западных стран, к мнению ученых всего мира.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Термин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Интерполюс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означает проведение научных исследований в Арктике, на всех полюсах Земли, включая третий полюс, также известный как Гиндукуш-Каракорум-Гималайская система, Анды (Чили, Аргентина), Альпы (с участием нейтральных стран - Швейцарии, Австрии).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РГГМУ С УЗБЕКИСТАНОМ</a:t>
            </a:r>
            <a:b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РГГМУ | Логотипы университета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52128" cy="11584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340768"/>
            <a:ext cx="8712968" cy="565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целях осуществления работы в рамках соглашения о сотрудничестве между РГГМУ и Национальным Университетом Узбекистана имени </a:t>
            </a:r>
            <a:r>
              <a:rPr lang="ru-RU" sz="17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Мирзо</a:t>
            </a:r>
            <a:r>
              <a:rPr lang="ru-RU" sz="17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Улугбека (НУУЗ, г. Ташкент), развития академического обмена профессорско-преподавательским составом, Университетом в лице работников метеорологического факультета с февраля 2022 года начато проведение </a:t>
            </a:r>
            <a:r>
              <a:rPr lang="ru-RU" sz="17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</a:t>
            </a:r>
            <a:r>
              <a:rPr lang="ru-RU" sz="17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лекций студентам НУУЗ по направлению подготовки «Гидрометеорология».</a:t>
            </a:r>
          </a:p>
          <a:p>
            <a:pPr algn="just"/>
            <a:r>
              <a:rPr lang="ru-RU" sz="17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Одновременно, в рамках соглашения о создании по двусторонней инициативе в 2022 году Российско-Узбекского научно-образовательного консорциума «Знание» (РУНОК), в целях дальнейшей активизации международной деятельности между РГГМУ и гидрометеорологической службой Узбекистана (</a:t>
            </a:r>
            <a:r>
              <a:rPr lang="ru-RU" sz="17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Узгидромет</a:t>
            </a:r>
            <a:r>
              <a:rPr lang="ru-RU" sz="17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развития направления академической мобильности профессорско-преподавательского состава, обмена научным опытом, нашим Университетом подготовлены условия для проведения лекций сотрудникам </a:t>
            </a:r>
            <a:r>
              <a:rPr lang="ru-RU" sz="17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Узгидромета</a:t>
            </a:r>
            <a:r>
              <a:rPr lang="ru-RU" sz="17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дисциплине «Агрометеорология».</a:t>
            </a:r>
          </a:p>
          <a:p>
            <a:pPr algn="just"/>
            <a:r>
              <a:rPr lang="ru-RU" sz="17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Российский государственный гидрометеорологический Университет, являющийся региональным учебным центром Всемирной Метеорологической Организации, продолжит активную работу в рамках реализации приоритетного проекта «Экспорт образования» по научно-техническому и образовательному сотрудничеству с Республикой Узбекистан. Совместная деятельность, дающая особый стимул развитию отношений между нашими странами, станет гарантом процветания двух государств.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Государственный герб Узбекистана, Узбекист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ерб Узбекистана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16632"/>
            <a:ext cx="1152128" cy="1212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091" name="Group 29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552393163"/>
              </p:ext>
            </p:extLst>
          </p:nvPr>
        </p:nvGraphicFramePr>
        <p:xfrm>
          <a:off x="0" y="-27384"/>
          <a:ext cx="9108504" cy="693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12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0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научных исследований в РГГМУ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Исследования пластикового загрязнения природной среды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9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Изучение текстовых лексико-грамматических и семантико-синтаксических особенностей подъязыка гидрометеорологии. Исследование научной, информационной и официально-деловой речи.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0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Изучение системы комплексного управления прибрежными зонами морей России, устойчивого социально-экономического развития прибрежных территорий, рационального использования природных ресурсов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Социально-экономические, экологические, геополитические проблемы развития Арктической зоны Российской Федерации и защита национальных интересов в Арктике.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Проблемы рационального использования водных биоресурсов и </a:t>
                      </a:r>
                      <a:r>
                        <a:rPr lang="ru-RU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аквакультуры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Проблемы сохранения и развития культурного наследия коренных и малочисленных народов Севера, Сибири и Дальнего Востока, особенности межкультурных и межъязыковых контактов и связей.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1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формирования межкультурной компетенции в условиях преподавания иностранного языка в вузах и школах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2176575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264696" cy="11430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РГГМУ С КИРГИЗСКОЙ РЕСПУБЛИКОЙ</a:t>
            </a:r>
            <a:b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РГГМУ | Логотипы университета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52128" cy="11584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556792"/>
            <a:ext cx="87129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период с 21-25 июня 2022 года ректор РГГМУ Валерий Леонидович Михеев и проректор по развитию и научной работе Денис Валентинович Леонтьев с деловым визитом посетили Киргизскую Республику, г. Бишкек. В рамках деловой поездки состоялись встречи с руководством Министерства иностранных дел Киргизской Республики, ведущих вузов Киргизской Республики и другими представителями, на которых были достигнуты договоренности по взаимному сотрудничеству, а также по обучению киргизских студентов в РГГМУ.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феврале 2023 года в рамках сотрудничество между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Кыргызским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национальным университетом им.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Ж.Баласагына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Российский государственным гидрометеорологическим университетом была организована видеоконференция, на которой стороны договорились о долгосрочном сотрудничестве, а также организации совместной XXVI международной конференции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конференции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тему: «Русистика и современность», посвященной Году Русского языка, а также мероприятий в контексте межнационального взаимодействия. В конференции участвовали российские ВУЗы,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кыргызские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китайские учебные заведения.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Государственный герб Узбекистана, Узбекист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4" name="Picture 2" descr="Герб Киргизии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 И ПРЕДЛОЖЕНИЯ:</a:t>
            </a:r>
            <a:b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11560" y="940996"/>
            <a:ext cx="7776864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Систематизировать работу структурных подразделений факультетов и институтов в части создания наработок и научного задела для участия в Конкурсах и </a:t>
            </a:r>
            <a:r>
              <a:rPr kumimoji="0" lang="ru-RU" sz="19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грантовых</a:t>
            </a:r>
            <a:r>
              <a:rPr kumimoji="0" lang="ru-RU" sz="1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заявках</a:t>
            </a:r>
          </a:p>
          <a:p>
            <a:pPr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ДНТИ совместно с руководителями факультетов и институтов подготовить сводный перечень компетенций каждой кафедры и совместных направлений работы структурных подразделений</a:t>
            </a: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Повысить публикационную активность профессорско-преподавательского состава</a:t>
            </a: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Активизировать работу по подготовке кадров высшей квалификации для вовлечения в научную деятельность студентов и аспирантов</a:t>
            </a: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Максимально снизить объем различных отчетов и справок, минимизировать бумажную волокиту и собирание виз на документах, научные работники должны использовать свое рабочее время на обучение студентов и науку. </a:t>
            </a:r>
          </a:p>
        </p:txBody>
      </p:sp>
      <p:pic>
        <p:nvPicPr>
          <p:cNvPr id="5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64096" cy="869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2007096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Уважаемые коллеги,</a:t>
            </a:r>
            <a:br>
              <a:rPr lang="ru-RU" sz="5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</a:p>
        </p:txBody>
      </p:sp>
      <p:pic>
        <p:nvPicPr>
          <p:cNvPr id="5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64704"/>
            <a:ext cx="1512168" cy="1521081"/>
          </a:xfrm>
          <a:prstGeom prst="rect">
            <a:avLst/>
          </a:prstGeom>
          <a:noFill/>
        </p:spPr>
      </p:pic>
      <p:pic>
        <p:nvPicPr>
          <p:cNvPr id="6" name="Picture 2" descr="Фирменный сти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157360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12" y="5445224"/>
            <a:ext cx="8856984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*Проректору по развитию и научной работе подчинены также Общий отдел и отдел управления имущественным комплексом, Институт непрерывного образования и Институт международного образования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51728C6-7CD2-46B9-8005-961BCDB738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96" y="188640"/>
            <a:ext cx="9144000" cy="53793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1"/>
          <a:ext cx="9180512" cy="7919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512"/>
              </a:tblGrid>
              <a:tr h="584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партнеры научного блока РГГМУ в</a:t>
                      </a:r>
                      <a:r>
                        <a:rPr lang="ru-RU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2023 году</a:t>
                      </a:r>
                      <a:endParaRPr kumimoji="0" 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</a:tr>
              <a:tr h="550180">
                <a:tc>
                  <a:txBody>
                    <a:bodyPr/>
                    <a:lstStyle/>
                    <a:p>
                      <a:pPr marL="3175" marR="0" lvl="0" indent="127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 гидрологический институт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550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Главная геофизическая обсерватория им. А.И. </a:t>
                      </a:r>
                      <a:r>
                        <a:rPr lang="ru-RU" sz="2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Воейкова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4405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 океанографический институт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4693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Территориальные управления Росгидромета, включая Северо-Западное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3859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Институт озероведения РАН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4405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Морской гидрофизический институт РАН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4405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Арктический и Антарктический научно-исследовательский институт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4405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ГГУП «СФ» Минерал»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4405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«Газпром нефть </a:t>
                      </a:r>
                      <a:r>
                        <a:rPr lang="ru-RU" sz="2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шиппинг</a:t>
                      </a: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4405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Комитет по природопользованию и охране окружающей среды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4405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Комитет Санкт-Петербурга по делам Арктики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11171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Правительство Ленинградской области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512430009"/>
              </p:ext>
            </p:extLst>
          </p:nvPr>
        </p:nvGraphicFramePr>
        <p:xfrm>
          <a:off x="-36512" y="116632"/>
          <a:ext cx="9180512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работе органов государственной власти</a:t>
                      </a:r>
                      <a:r>
                        <a:rPr lang="ru-RU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РФ в 2023</a:t>
                      </a:r>
                      <a:endParaRPr lang="ru-RU" sz="32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0422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Д.В. Леонтьев, проректор по развитию и научной работе, является:</a:t>
                      </a:r>
                      <a:endParaRPr lang="en-US" sz="19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55600" lvl="0" indent="0">
                        <a:buFont typeface="Arial" pitchFamily="34" charset="0"/>
                        <a:buChar char="•"/>
                      </a:pP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Членом Совета по присуждению премий Правительства  Санкт-Петербурга в области научно-педагогической деятельности</a:t>
                      </a:r>
                      <a:endParaRPr lang="en-US" sz="19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55600" lvl="0" indent="0">
                        <a:buFont typeface="Arial" pitchFamily="34" charset="0"/>
                        <a:buChar char="•"/>
                      </a:pPr>
                      <a:endParaRPr lang="ru-RU" sz="19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55600" lvl="0" indent="0">
                        <a:buFont typeface="Arial" pitchFamily="34" charset="0"/>
                        <a:buChar char="•"/>
                      </a:pP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Членом Управляющего совета научно-образовательного центра мирового уровня «Российская Арктика: Новые материалы, технологии и исследования»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3128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И.Г. Мясников, директор Департамента науки, технологий и инноваций, является:</a:t>
                      </a:r>
                      <a:endParaRPr lang="en-US" sz="19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55600" lvl="0" indent="0">
                        <a:buFont typeface="Arial" pitchFamily="34" charset="0"/>
                        <a:buChar char="•"/>
                      </a:pP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Членом координационного совета по экологическому просвещению, экологическому образованию и формированию экологической культуры на территории Санкт-Петербурга Комитета по природопользованию охране окружающей среды и обеспечению экологической безопасности</a:t>
                      </a:r>
                      <a:endParaRPr lang="en-US" sz="19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55600" lvl="0" indent="0">
                        <a:buFont typeface="Arial" pitchFamily="34" charset="0"/>
                        <a:buChar char="•"/>
                      </a:pPr>
                      <a:endParaRPr lang="ru-RU" sz="19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55600" lvl="0" indent="0">
                        <a:buFont typeface="Arial" pitchFamily="34" charset="0"/>
                        <a:buChar char="•"/>
                      </a:pP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Членом Рабочей группы "Подготовка в Санкт-Петербурге кадров для обеспечения развития инфраструктуры Северного морского пути" ведомственного проекта Комитета по делам Арктики "Активизация участия Санкт-Петербурга в развитии судоходства по Северному морскому пути"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512430009"/>
              </p:ext>
            </p:extLst>
          </p:nvPr>
        </p:nvGraphicFramePr>
        <p:xfrm>
          <a:off x="-36512" y="0"/>
          <a:ext cx="9180512" cy="65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2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Проекты государственного задания, выполняемые коллективами</a:t>
                      </a:r>
                      <a:r>
                        <a:rPr lang="ru-RU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РГГМУ в 2023 году</a:t>
                      </a:r>
                      <a:endParaRPr kumimoji="0" 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04365">
                <a:tc>
                  <a:txBody>
                    <a:bodyPr/>
                    <a:lstStyle/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Бесшовное численное моделирование одновременного изменения климата, погоды, газового и аэрозольного состава атмосферы в глобальном и региональном масштабах и создание цифровой географической информационной системы обработки баз данных о составе и структуре атмосферы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«КЛИМАТ-2».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д.ф.-м.н., профессор кафедры Метеорологических прогнозов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Смышляев Сергей Павлович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2023 год –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14 635 тыс. руб.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10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Мониторинг и прогноз состояния системы лед-океан-атмосфера" в Арктике.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«АРКТИКА».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к.ф.-м.н., зав. Арктической лабораторией РГГМУ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Хворостовский Кирилл Сергеевич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2023 год –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30 631 тыс. руб.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590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Научно-методическое сопровождение международного научного сотрудничества в сфере арктического взаимодействия</a:t>
                      </a: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«ИНТЕРПОЛЮС»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к.ю.н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проректор по развитию и научной работе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 Денис Валентинович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2023 год – 2 249 тыс. руб.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65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Моделирование взаимодействия физических и химических процессов в новом поколении климатической модели земной системы</a:t>
                      </a: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ИВМ РАН.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«Модель».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д.ф.-м.н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профессор кафедры Метеорологических прогнозов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Смышляев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Сергей Павлович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2023 год –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 тыс. руб.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3087008078"/>
              </p:ext>
            </p:extLst>
          </p:nvPr>
        </p:nvGraphicFramePr>
        <p:xfrm>
          <a:off x="35496" y="-99392"/>
          <a:ext cx="9139973" cy="736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9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65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>
                          <a:latin typeface="Times New Roman" pitchFamily="18" charset="0"/>
                          <a:cs typeface="Times New Roman" pitchFamily="18" charset="0"/>
                        </a:rPr>
                        <a:t>Проект Лаборатории моделирования средней и верхней атмосферы 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17803">
                <a:tc>
                  <a:txBody>
                    <a:bodyPr/>
                    <a:lstStyle/>
                    <a:p>
                      <a:pPr algn="just"/>
                      <a:endParaRPr lang="en-US" sz="25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5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2023 году Российским научным фондом была поддержана заявка РГГМУ на конкурс грантов и начат проект </a:t>
                      </a:r>
                      <a:r>
                        <a:rPr lang="ru-RU" sz="25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Интегрированное моделирование взаимосвязанных изменений погоды, климата, качества воздуха для устойчивого развития городов и регионов Арктики и севера России в условиях глобального изменения климата</a:t>
                      </a:r>
                      <a:r>
                        <a:rPr lang="ru-RU" sz="25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 руководством Бакланова Александра Анатольевича, доктора физико-математических наук, профессора, ведущего научного сотрудника Всемирной метеорологической организации (ВМО).</a:t>
                      </a:r>
                    </a:p>
                    <a:p>
                      <a:pPr algn="ctr"/>
                      <a:r>
                        <a:rPr lang="ru-RU" sz="25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гранта составляет: </a:t>
                      </a:r>
                    </a:p>
                    <a:p>
                      <a:pPr algn="ctr"/>
                      <a:r>
                        <a:rPr lang="ru-RU" sz="25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2023 году  – 30 000 тыс. рублей; </a:t>
                      </a:r>
                    </a:p>
                    <a:p>
                      <a:pPr algn="ctr"/>
                      <a:r>
                        <a:rPr lang="ru-RU" sz="25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2024 году  – 28 000 тыс. рублей;</a:t>
                      </a:r>
                    </a:p>
                    <a:p>
                      <a:pPr algn="ctr"/>
                      <a:r>
                        <a:rPr lang="ru-RU" sz="25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2025 году  – 26 000 тыс. рублей; </a:t>
                      </a:r>
                    </a:p>
                    <a:p>
                      <a:pPr algn="ctr"/>
                      <a:r>
                        <a:rPr lang="ru-RU" sz="25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2026 году  – 24 000 тыс. рублей.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5782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580626192"/>
              </p:ext>
            </p:extLst>
          </p:nvPr>
        </p:nvGraphicFramePr>
        <p:xfrm>
          <a:off x="0" y="-1"/>
          <a:ext cx="9144000" cy="6570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06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>
                          <a:latin typeface="Times New Roman" pitchFamily="18" charset="0"/>
                          <a:cs typeface="Times New Roman" pitchFamily="18" charset="0"/>
                        </a:rPr>
                        <a:t>Проекты Лаборатории спутниковой </a:t>
                      </a:r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океанографии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0" dirty="0">
                          <a:latin typeface="Times New Roman" pitchFamily="18" charset="0"/>
                          <a:cs typeface="Times New Roman" pitchFamily="18" charset="0"/>
                        </a:rPr>
                        <a:t>в 2023 году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6450">
                <a:tc>
                  <a:txBody>
                    <a:bodyPr/>
                    <a:lstStyle/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Морской лед в Арктике: развитие методов и средств спутникового мониторинга</a:t>
                      </a:r>
                    </a:p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«ЛЕД». (продление)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д.ф.-м.н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ведущий научный сотрудник ЛСО РГГМУ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Заболотских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Елизавета Валериановна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2023 год –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7 000 тыс. руб.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345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Комплексные спутниковые наблюдения и моделирование взаимодействия океана с тайфунами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«КИТАЙ».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д.ф.-м.н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зав. ЛСО РГГМУ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Кудрявцев Владимир Николаевич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2023 год –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6 000 тыс. руб.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36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Исследование течений в Баренцевом и Карском морях по инструментальным (дрифтерным) данным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«САФУ»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Соруководители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проекта: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к.ю.н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проректор по развитию и научной работе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 Денис Валентинович,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д.ф.-м.н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зав. ЛСО РГГМУ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Кудрявцев Владимир Николаевич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2023 год –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тыс. руб.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29160</TotalTime>
  <Words>3766</Words>
  <Application>Microsoft Office PowerPoint</Application>
  <PresentationFormat>Экран (4:3)</PresentationFormat>
  <Paragraphs>323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Метрополия</vt:lpstr>
      <vt:lpstr>Слайд 1</vt:lpstr>
      <vt:lpstr>Слайд 2</vt:lpstr>
      <vt:lpstr>Слайд 3</vt:lpstr>
      <vt:lpstr>*Проректору по развитию и научной работе подчинены также Общий отдел и отдел управления имущественным комплексом, Институт непрерывного образования и Институт международного образования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РЕЗУЛЬТАТИВНОСТЬ НАУЧНЫХ ИССЛЕДОВАНИЙ РГГМУ 2020-2022</vt:lpstr>
      <vt:lpstr>ДЕЯТЕЛЬНОСТЬ ДИССЕРТАЦИОННЫХ СОВЕТОВ, ДЕЙСТВУЮЩИХ НА БАЗЕ РГГМУ в 2023 году</vt:lpstr>
      <vt:lpstr>ЖУРНАЛ «ГИДРОМЕТЕОРОЛОГИЯ И ЭКОЛОГИЯ» </vt:lpstr>
      <vt:lpstr>СТУДЕНЧЕСКОЕ НАУЧНОЕ ОБЩЕСТВО РГГМУ В 2023</vt:lpstr>
      <vt:lpstr>ДЕЯТЕЛЬНОСТЬ АРКТИКА-ЦЕНТРА НА БАЗЕ РГГМУ В 2023  </vt:lpstr>
      <vt:lpstr>РОЛЬ РГГМУ В ПРЕДСЕДАТЕЛЬСТВОВАНИИ РФ В АРКТИЧЕСКОМ СОВЕТЕ 2021-2023 </vt:lpstr>
      <vt:lpstr>НАУЧНОЕ СОТРУДНИЧЕСТВО В АРКТИКЕ: РГГМУ ИНИЦИИРУЕТ СОЗДАНИЕ ДВИЖЕНИЯ ПО УКРЕПЛЕНИЮ МЕЖДУНАРОДНЫХ СВЯЗЕЙ. ИНИЦИАТИВА ИНТЕРПОЛЮС. </vt:lpstr>
      <vt:lpstr>КОНСОРЦИУМ «МИРОВОЕ ИСТОРИКО-КУЛЬТУРНОЕ НАСЛЕДИЕ АРКТИКИ»</vt:lpstr>
      <vt:lpstr>РГГМУ И ПРОГРАММА «ПРИОРИТЕТ-2030»</vt:lpstr>
      <vt:lpstr>ДЕЯТЕЛЬНОСТЬ РГГМУ В СОСТАВЕ НОЦ «РОССИЙСКАЯ АРКТИКА: НОВЫЕ МАТЕРИАЛЫ, ТЕХНОЛОГИИ И МЕТОДЫ ИССЛЕДОВАНИЯ»</vt:lpstr>
      <vt:lpstr>СОТРУДНИЧЕСТВО РГГМУ И ПРАВИТЕЛЬСТВА ЛЕНИНГРАДСКОЙ ОБЛАСТИ И ПРАВИТЕЛЬСТВОМ САНКТ-ПЕТЕРБУРГА</vt:lpstr>
      <vt:lpstr>КОНСОРЦИУМ В РАМКАХ НОЦ «МОДЕЛИРОВАНИЕ И ПРОГНОЗИРОВАНИЕ ГЛОБАЛЬНОГО КЛИМАТА»</vt:lpstr>
      <vt:lpstr>РГГМУ – ЧЛЕН «РОССИЙСКО-АЗИАТСКОГО КОНСОРЦИУМА АРКТИЧЕСКИХ ИССЛЕДОВАНИЙ» (РАКАИ)  </vt:lpstr>
      <vt:lpstr>СОТРУДНИЧЕСТВО РГГМУ С УЗБЕКИСТАНОМ  </vt:lpstr>
      <vt:lpstr>СОТРУДНИЧЕСТВО РГГМУ С КИРГИЗСКОЙ РЕСПУБЛИКОЙ  </vt:lpstr>
      <vt:lpstr>ВЫВОДЫ И ПРЕДЛОЖЕНИЯ: </vt:lpstr>
      <vt:lpstr>Уважаемые коллеги, спасибо за внимание.</vt:lpstr>
    </vt:vector>
  </TitlesOfParts>
  <Company>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сессия Ученого совета РГГМУ</dc:title>
  <dc:creator>NIS-1</dc:creator>
  <cp:lastModifiedBy>Родин</cp:lastModifiedBy>
  <cp:revision>1788</cp:revision>
  <dcterms:created xsi:type="dcterms:W3CDTF">2005-01-24T09:09:37Z</dcterms:created>
  <dcterms:modified xsi:type="dcterms:W3CDTF">2024-10-14T08:08:01Z</dcterms:modified>
</cp:coreProperties>
</file>