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Lobster"/>
      <p:regular r:id="rId31"/>
    </p:embeddedFont>
    <p:embeddedFont>
      <p:font typeface="Pacifico"/>
      <p:regular r:id="rId32"/>
    </p:embeddedFont>
    <p:embeddedFont>
      <p:font typeface="Merriweather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bster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regular.fntdata"/><Relationship Id="rId10" Type="http://schemas.openxmlformats.org/officeDocument/2006/relationships/slide" Target="slides/slide5.xml"/><Relationship Id="rId32" Type="http://schemas.openxmlformats.org/officeDocument/2006/relationships/font" Target="fonts/Pacifico-regular.fntdata"/><Relationship Id="rId13" Type="http://schemas.openxmlformats.org/officeDocument/2006/relationships/slide" Target="slides/slide8.xml"/><Relationship Id="rId35" Type="http://schemas.openxmlformats.org/officeDocument/2006/relationships/font" Target="fonts/Merriweather-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Merriweather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1a7bfb7b7f9854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1a7bfb7b7f9854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a7bfb7b7f9854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a7bfb7b7f9854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1a7bfb7b7f9854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1a7bfb7b7f9854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1a7bfb7b7f9854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1a7bfb7b7f9854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6e2a56e7798109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6e2a56e7798109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6e2a56e77981099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6e2a56e77981099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6e2a56e77981099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6e2a56e77981099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e2a56e77981099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e2a56e77981099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6e2a56e77981099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6e2a56e77981099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6e2a56e77981099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6e2a56e77981099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1a7bfb7b7f9854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1a7bfb7b7f9854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6e2a56e77981099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6e2a56e77981099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bab6e44574e476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bab6e44574e476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1a7bfb7b7f9854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1a7bfb7b7f9854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1a7bfb7b7f9854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1a7bfb7b7f9854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1a7bfb7b7f9854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1a7bfb7b7f9854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1a7bfb7b7f9854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1a7bfb7b7f9854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1a7bfb7b7f9854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1a7bfb7b7f9854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1a7bfb7b7f9854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1a7bfb7b7f9854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1a7bfb7b7f9854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1a7bfb7b7f9854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rector@rshu.r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237075"/>
            <a:ext cx="7748700" cy="15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«Есть только миг между прошлым и будущим. Преемственность поколений»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586425"/>
            <a:ext cx="4242600" cy="20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Российский государственный гидрометеорологический университет</a:t>
            </a:r>
            <a:endParaRPr sz="19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Институт «Полярная академия»</a:t>
            </a:r>
            <a:endParaRPr sz="19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Санкт-Петербург, 2022г.</a:t>
            </a:r>
            <a:endParaRPr sz="19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00" y="1337725"/>
            <a:ext cx="3285076" cy="38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539725"/>
            <a:ext cx="85206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Качественные и количественные результаты: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Расширение кругозора, приобщение к истории, улучшение качества общения между студентами, преподавателями и работниками университета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539725"/>
            <a:ext cx="8520600" cy="40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2. Количество мероприятий, проведенных в рамках проекта - </a:t>
            </a: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5</a:t>
            </a:r>
            <a:r>
              <a:rPr lang="ru">
                <a:latin typeface="Pacifico"/>
                <a:ea typeface="Pacifico"/>
                <a:cs typeface="Pacifico"/>
                <a:sym typeface="Pacifico"/>
              </a:rPr>
              <a:t>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3. Количество добровольцев, принявших участие в проекте - </a:t>
            </a: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6</a:t>
            </a:r>
            <a:r>
              <a:rPr lang="ru">
                <a:latin typeface="Pacifico"/>
                <a:ea typeface="Pacifico"/>
                <a:cs typeface="Pacifico"/>
                <a:sym typeface="Pacifico"/>
              </a:rPr>
              <a:t>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4. Количество человек, принявших участие в мероприятиях проекта - </a:t>
            </a: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340</a:t>
            </a:r>
            <a:r>
              <a:rPr lang="ru">
                <a:latin typeface="Pacifico"/>
                <a:ea typeface="Pacifico"/>
                <a:cs typeface="Pacifico"/>
                <a:sym typeface="Pacifico"/>
              </a:rPr>
              <a:t>.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ctrTitle"/>
          </p:nvPr>
        </p:nvSpPr>
        <p:spPr>
          <a:xfrm>
            <a:off x="311700" y="839650"/>
            <a:ext cx="8520600" cy="17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700">
                <a:solidFill>
                  <a:schemeClr val="accent5"/>
                </a:solidFill>
                <a:latin typeface="Pacifico"/>
                <a:ea typeface="Pacifico"/>
                <a:cs typeface="Pacifico"/>
                <a:sym typeface="Pacifico"/>
              </a:rPr>
              <a:t>Приложение</a:t>
            </a:r>
            <a:endParaRPr sz="5700">
              <a:solidFill>
                <a:schemeClr val="accent5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1" name="Google Shape;131;p24"/>
          <p:cNvSpPr txBox="1"/>
          <p:nvPr>
            <p:ph idx="1" type="subTitle"/>
          </p:nvPr>
        </p:nvSpPr>
        <p:spPr>
          <a:xfrm>
            <a:off x="311700" y="523235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300" y="839650"/>
            <a:ext cx="4318000" cy="391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Выставочные экспонаты: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39" name="Google Shape;139;p2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92800"/>
            <a:ext cx="3999895" cy="330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1" y="1392800"/>
            <a:ext cx="3999895" cy="3301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675" y="1524224"/>
            <a:ext cx="4143999" cy="329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2" y="152391"/>
            <a:ext cx="4391997" cy="329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4419596" cy="30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2974"/>
            <a:ext cx="4419596" cy="30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8600" y="2724150"/>
            <a:ext cx="3606795" cy="241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351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49025"/>
            <a:ext cx="4021970" cy="30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5" y="1822225"/>
            <a:ext cx="4021970" cy="301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72825"/>
            <a:ext cx="4021970" cy="30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5" y="1822225"/>
            <a:ext cx="4021970" cy="301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5159"/>
            <a:ext cx="4021970" cy="30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5" y="1822225"/>
            <a:ext cx="4021970" cy="301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25" y="0"/>
            <a:ext cx="3706500" cy="45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EA9999"/>
                </a:solidFill>
                <a:latin typeface="Pacifico"/>
                <a:ea typeface="Pacifico"/>
                <a:cs typeface="Pacifico"/>
                <a:sym typeface="Pacifico"/>
              </a:rPr>
              <a:t>16.06.2022</a:t>
            </a: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 состоялось торжественное открытие первой выставки проекта «Есть только миг между прошлым и будущим. Преемственность поколений. </a:t>
            </a:r>
            <a:r>
              <a:rPr lang="ru" sz="2400">
                <a:solidFill>
                  <a:srgbClr val="E06666"/>
                </a:solidFill>
                <a:latin typeface="Pacifico"/>
                <a:ea typeface="Pacifico"/>
                <a:cs typeface="Pacifico"/>
                <a:sym typeface="Pacifico"/>
              </a:rPr>
              <a:t>Великая Отечественная война</a:t>
            </a: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»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75" y="500925"/>
            <a:ext cx="4166397" cy="409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381000" y="0"/>
            <a:ext cx="8451300" cy="18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Первая выставка открыта до 15.07.2022</a:t>
            </a:r>
            <a:endParaRPr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Будние дни </a:t>
            </a:r>
            <a:r>
              <a:rPr lang="ru">
                <a:solidFill>
                  <a:srgbClr val="6AA84F"/>
                </a:solidFill>
                <a:latin typeface="Pacifico"/>
                <a:ea typeface="Pacifico"/>
                <a:cs typeface="Pacifico"/>
                <a:sym typeface="Pacifico"/>
              </a:rPr>
              <a:t>с 9:00 до 17:00</a:t>
            </a:r>
            <a:endParaRPr>
              <a:solidFill>
                <a:srgbClr val="6AA84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Суббота и воскресенье - </a:t>
            </a:r>
            <a:r>
              <a:rPr lang="ru">
                <a:solidFill>
                  <a:srgbClr val="6AA84F"/>
                </a:solidFill>
                <a:latin typeface="Pacifico"/>
                <a:ea typeface="Pacifico"/>
                <a:cs typeface="Pacifico"/>
                <a:sym typeface="Pacifico"/>
              </a:rPr>
              <a:t>выходные дни</a:t>
            </a:r>
            <a:endParaRPr>
              <a:solidFill>
                <a:srgbClr val="6AA84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013" y="1822225"/>
            <a:ext cx="4021970" cy="301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Если у вас есть вопросы, то!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Пишите : </a:t>
            </a:r>
            <a:r>
              <a:rPr lang="ru" u="sng">
                <a:solidFill>
                  <a:schemeClr val="hlink"/>
                </a:solidFill>
                <a:latin typeface="Pacifico"/>
                <a:ea typeface="Pacifico"/>
                <a:cs typeface="Pacifico"/>
                <a:sym typeface="Pacifico"/>
                <a:hlinkClick r:id="rId3"/>
              </a:rPr>
              <a:t>rector@rshu.ru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Звоните :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FFFF"/>
                </a:solidFill>
                <a:latin typeface="Pacifico"/>
                <a:ea typeface="Pacifico"/>
                <a:cs typeface="Pacifico"/>
                <a:sym typeface="Pacifico"/>
              </a:rPr>
              <a:t>8-921-587-01-02</a:t>
            </a:r>
            <a:endParaRPr>
              <a:solidFill>
                <a:srgbClr val="00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4572000" y="1038723"/>
            <a:ext cx="41664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51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Будем рады видеть вас!</a:t>
            </a:r>
            <a:endParaRPr sz="28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25" y="500925"/>
            <a:ext cx="3706500" cy="37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В выставочном зале </a:t>
            </a:r>
            <a:r>
              <a:rPr lang="ru">
                <a:solidFill>
                  <a:srgbClr val="EA9999"/>
                </a:solidFill>
                <a:latin typeface="Pacifico"/>
                <a:ea typeface="Pacifico"/>
                <a:cs typeface="Pacifico"/>
                <a:sym typeface="Pacifico"/>
              </a:rPr>
              <a:t>представлены</a:t>
            </a:r>
            <a:r>
              <a:rPr lang="ru">
                <a:latin typeface="Pacifico"/>
                <a:ea typeface="Pacifico"/>
                <a:cs typeface="Pacifico"/>
                <a:sym typeface="Pacifico"/>
              </a:rPr>
              <a:t> : личные коллекции ректора РГГМУ Михеева В.Л.,  работников университета и студентов.</a:t>
            </a:r>
            <a:endParaRPr sz="2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175" y="493950"/>
            <a:ext cx="4605401" cy="409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Здесь вы </a:t>
            </a:r>
            <a:r>
              <a:rPr lang="ru" sz="2100">
                <a:solidFill>
                  <a:srgbClr val="EA9999"/>
                </a:solidFill>
                <a:latin typeface="Pacifico"/>
                <a:ea typeface="Pacifico"/>
                <a:cs typeface="Pacifico"/>
                <a:sym typeface="Pacifico"/>
              </a:rPr>
              <a:t>можете увидеть :</a:t>
            </a:r>
            <a:endParaRPr sz="2100">
              <a:solidFill>
                <a:srgbClr val="EA999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Ордена и медали;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Значки и открытки;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Вещи военного времени;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Холодное и огнестрельное оружие;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Бюсты, портреты,картины 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Письма и военные пропуски;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cifico"/>
              <a:buAutoNum type="arabicPeriod"/>
            </a:pPr>
            <a:r>
              <a:rPr lang="ru" sz="2100">
                <a:latin typeface="Pacifico"/>
                <a:ea typeface="Pacifico"/>
                <a:cs typeface="Pacifico"/>
                <a:sym typeface="Pacifico"/>
              </a:rPr>
              <a:t>Знамена и коллекционные монеты.</a:t>
            </a:r>
            <a:endParaRPr sz="21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000" y="62858"/>
            <a:ext cx="3345199" cy="250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043998" y="2043501"/>
            <a:ext cx="2657151" cy="354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25" y="136325"/>
            <a:ext cx="3706500" cy="22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EA9999"/>
                </a:solidFill>
                <a:latin typeface="Pacifico"/>
                <a:ea typeface="Pacifico"/>
                <a:cs typeface="Pacifico"/>
                <a:sym typeface="Pacifico"/>
              </a:rPr>
              <a:t>Всего запланировано 5 выставок: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AutoNum type="arabicPeriod"/>
            </a:pP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“Великая Отечественная война”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AutoNum type="arabicPeriod"/>
            </a:pP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«Блокада Ленинграда»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AutoNum type="arabicPeriod"/>
            </a:pP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«День Туриста»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AutoNum type="arabicPeriod"/>
            </a:pP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“Архив Красного Креста. Дореволюционные плакаты”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AutoNum type="arabicPeriod"/>
            </a:pPr>
            <a:r>
              <a:rPr lang="ru" sz="2400">
                <a:latin typeface="Pacifico"/>
                <a:ea typeface="Pacifico"/>
                <a:cs typeface="Pacifico"/>
                <a:sym typeface="Pacifico"/>
              </a:rPr>
              <a:t>« Лучший праздник - Новый год!»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8" y="229950"/>
            <a:ext cx="3706497" cy="277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769" y="2135024"/>
            <a:ext cx="3706497" cy="277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Цели и задачи проекта</a:t>
            </a:r>
            <a:endParaRPr sz="45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897475"/>
            <a:ext cx="8520600" cy="3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Цели</a:t>
            </a:r>
            <a:r>
              <a:rPr lang="ru">
                <a:latin typeface="Pacifico"/>
                <a:ea typeface="Pacifico"/>
                <a:cs typeface="Pacifico"/>
                <a:sym typeface="Pacifico"/>
              </a:rPr>
              <a:t>: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Развитие контактов и взаимодействий между студентами;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Патриотическое воспитание, уважение к истории своей страны;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880525"/>
            <a:ext cx="8520600" cy="3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Задачи проекта: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Сбор экспонатов для выставок;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Оформление аудитории для выставки;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Умение классифицировать и совмещать прошлое и настоящее.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821275"/>
            <a:ext cx="8520600" cy="3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Методы реализации проекта: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43434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Общение между студентами, преподавателями, работниками университета;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indent="-43434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cifico"/>
              <a:buAutoNum type="arabicPeriod"/>
            </a:pPr>
            <a:r>
              <a:rPr lang="ru">
                <a:latin typeface="Pacifico"/>
                <a:ea typeface="Pacifico"/>
                <a:cs typeface="Pacifico"/>
                <a:sym typeface="Pacifico"/>
              </a:rPr>
              <a:t>Личные коллекции сотрудников университета.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