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78" r:id="rId4"/>
    <p:sldId id="258" r:id="rId5"/>
    <p:sldId id="260" r:id="rId6"/>
    <p:sldId id="281" r:id="rId7"/>
    <p:sldId id="280" r:id="rId8"/>
    <p:sldId id="283" r:id="rId9"/>
    <p:sldId id="286" r:id="rId10"/>
    <p:sldId id="287" r:id="rId11"/>
    <p:sldId id="282" r:id="rId12"/>
    <p:sldId id="288" r:id="rId13"/>
    <p:sldId id="285" r:id="rId14"/>
    <p:sldId id="277" r:id="rId15"/>
    <p:sldId id="284" r:id="rId16"/>
    <p:sldId id="275" r:id="rId17"/>
    <p:sldId id="289" r:id="rId18"/>
    <p:sldId id="276" r:id="rId19"/>
  </p:sldIdLst>
  <p:sldSz cx="9144000" cy="5143500" type="screen16x9"/>
  <p:notesSz cx="6858000" cy="9144000"/>
  <p:embeddedFontLst>
    <p:embeddedFont>
      <p:font typeface="Roboto" charset="0"/>
      <p:regular r:id="rId21"/>
      <p:bold r:id="rId22"/>
      <p:italic r:id="rId23"/>
      <p:boldItalic r:id="rId24"/>
    </p:embeddedFont>
    <p:embeddedFont>
      <p:font typeface="Pacifico" charset="-52"/>
      <p:regular r:id="rId25"/>
    </p:embeddedFont>
    <p:embeddedFont>
      <p:font typeface="MS PGothic" pitchFamily="34" charset="-128"/>
      <p:regular r:id="rId26"/>
    </p:embeddedFont>
    <p:embeddedFont>
      <p:font typeface="Lobster" charset="-52"/>
      <p:regular r:id="rId27"/>
    </p:embeddedFont>
    <p:embeddedFont>
      <p:font typeface="Merriweather" charset="-52"/>
      <p:regular r:id="rId28"/>
      <p:bold r:id="rId29"/>
      <p:italic r:id="rId30"/>
      <p:boldItalic r:id="rId31"/>
    </p:embeddedFont>
    <p:embeddedFont>
      <p:font typeface="Monotype Corsiva" pitchFamily="66" charset="0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2032" autoAdjust="0"/>
  </p:normalViewPr>
  <p:slideViewPr>
    <p:cSldViewPr snapToGrid="0">
      <p:cViewPr>
        <p:scale>
          <a:sx n="103" d="100"/>
          <a:sy n="103" d="100"/>
        </p:scale>
        <p:origin x="-49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7725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1a7bfb7b7f9854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1a7bfb7b7f9854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1a7bfb7b7f9854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1a7bfb7b7f9854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1a7bfb7b7f9854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1a7bfb7b7f9854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6e2a56e77981099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6e2a56e77981099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bab6e44574e476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bab6e44574e4766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ector@rshu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237075"/>
            <a:ext cx="77487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«Блокада Ленинграда»</a:t>
            </a:r>
            <a:endParaRPr dirty="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586425"/>
            <a:ext cx="4242600" cy="20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>
                <a:solidFill>
                  <a:schemeClr val="accent5"/>
                </a:solidFill>
                <a:latin typeface="Lobster"/>
                <a:ea typeface="Lobster"/>
                <a:cs typeface="Lobster"/>
                <a:sym typeface="Lobster"/>
              </a:rPr>
              <a:t>Российский государственный гидрометеорологический университет</a:t>
            </a:r>
            <a:endParaRPr sz="1900" dirty="0">
              <a:solidFill>
                <a:schemeClr val="accent5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accent5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 smtClean="0">
                <a:solidFill>
                  <a:schemeClr val="accent5"/>
                </a:solidFill>
                <a:latin typeface="Lobster"/>
                <a:ea typeface="Lobster"/>
                <a:cs typeface="Lobster"/>
                <a:sym typeface="Lobster"/>
              </a:rPr>
              <a:t>Санкт-Петербург</a:t>
            </a:r>
            <a:r>
              <a:rPr lang="ru" sz="1900" dirty="0">
                <a:solidFill>
                  <a:schemeClr val="accent5"/>
                </a:solidFill>
                <a:latin typeface="Lobster"/>
                <a:ea typeface="Lobster"/>
                <a:cs typeface="Lobster"/>
                <a:sym typeface="Lobster"/>
              </a:rPr>
              <a:t>, 2022г.</a:t>
            </a:r>
            <a:endParaRPr sz="1900" dirty="0">
              <a:solidFill>
                <a:schemeClr val="accent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41" y="237075"/>
            <a:ext cx="3468710" cy="490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54" y="1701420"/>
            <a:ext cx="3438472" cy="1756139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itchFamily="66" charset="0"/>
                <a:ea typeface="Pacifico"/>
                <a:cs typeface="Pacifico"/>
              </a:rPr>
              <a:t>Репродукция плакатов посвященных обороне Ленинграда.</a:t>
            </a:r>
            <a:endParaRPr lang="ru-RU" dirty="0">
              <a:latin typeface="Monotype Corsiva" pitchFamily="66" charset="0"/>
              <a:ea typeface="Pacifico"/>
              <a:cs typeface="Pacific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47" y="1282548"/>
            <a:ext cx="5370653" cy="298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21" y="1031065"/>
            <a:ext cx="3414531" cy="3183038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itchFamily="66" charset="0"/>
                <a:ea typeface="Pacifico"/>
                <a:cs typeface="Pacifico"/>
              </a:rPr>
              <a:t>Особое внимание привлекли макеты карточек на хлебный паек и  макет блокадного хлеба.</a:t>
            </a:r>
            <a:endParaRPr lang="ru-RU" dirty="0">
              <a:latin typeface="Monotype Corsiva" pitchFamily="66" charset="0"/>
              <a:ea typeface="Pacifico"/>
              <a:cs typeface="Pacific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22" y="1031065"/>
            <a:ext cx="5405378" cy="31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9041"/>
            <a:ext cx="3646025" cy="40511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Копии документов из семейного архива </a:t>
            </a:r>
            <a:r>
              <a:rPr lang="ru-RU" dirty="0" err="1" smtClean="0">
                <a:latin typeface="Monotype Corsiva" pitchFamily="66" charset="0"/>
              </a:rPr>
              <a:t>Коробейникова</a:t>
            </a:r>
            <a:r>
              <a:rPr lang="ru-RU" dirty="0" smtClean="0">
                <a:latin typeface="Monotype Corsiva" pitchFamily="66" charset="0"/>
              </a:rPr>
              <a:t> Н. Б. и медаль «За оборону Ленинграда» переданная на время выставки.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72" y="693904"/>
            <a:ext cx="5382228" cy="36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8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46" y="956602"/>
            <a:ext cx="3345083" cy="398578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  <a:ea typeface="Roboto" panose="020B0604020202020204" charset="0"/>
              </a:rPr>
              <a:t>Выставку сопровождает </a:t>
            </a:r>
            <a:r>
              <a:rPr lang="ru-RU" dirty="0">
                <a:latin typeface="Monotype Corsiva" pitchFamily="66" charset="0"/>
                <a:ea typeface="Roboto" panose="020B0604020202020204" charset="0"/>
              </a:rPr>
              <a:t>экспозиция </a:t>
            </a:r>
            <a:r>
              <a:rPr lang="ru-RU" dirty="0" smtClean="0">
                <a:latin typeface="Monotype Corsiva" pitchFamily="66" charset="0"/>
                <a:ea typeface="Roboto" panose="020B0604020202020204" charset="0"/>
              </a:rPr>
              <a:t>картин, написанных студентами университета.</a:t>
            </a:r>
            <a:r>
              <a:rPr lang="ru-RU" dirty="0">
                <a:latin typeface="Monotype Corsiva" pitchFamily="66" charset="0"/>
                <a:ea typeface="Roboto" panose="020B0604020202020204" charset="0"/>
              </a:rPr>
              <a:t/>
            </a:r>
            <a:br>
              <a:rPr lang="ru-RU" dirty="0">
                <a:latin typeface="Monotype Corsiva" pitchFamily="66" charset="0"/>
                <a:ea typeface="Roboto" panose="020B0604020202020204" charset="0"/>
              </a:rPr>
            </a:br>
            <a:endParaRPr lang="ru-RU" sz="2700" b="1" dirty="0">
              <a:latin typeface="Monotype Corsiva" pitchFamily="66" charset="0"/>
              <a:ea typeface="Roboto" panose="020B06040202020202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20" y="11575"/>
            <a:ext cx="2486013" cy="2076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4106" y="0"/>
            <a:ext cx="2939894" cy="2087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62" y="2087784"/>
            <a:ext cx="2368180" cy="30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9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25" y="514992"/>
            <a:ext cx="3149105" cy="431414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  <a:ea typeface="MS PGothic" panose="020B0600070205080204" pitchFamily="34" charset="-128"/>
              </a:rPr>
              <a:t>Каждая </a:t>
            </a:r>
            <a:r>
              <a:rPr lang="ru-RU" dirty="0">
                <a:latin typeface="Monotype Corsiva" pitchFamily="66" charset="0"/>
                <a:ea typeface="MS PGothic" panose="020B0600070205080204" pitchFamily="34" charset="-128"/>
              </a:rPr>
              <a:t> </a:t>
            </a:r>
            <a:r>
              <a:rPr lang="ru-RU" dirty="0" smtClean="0">
                <a:latin typeface="Monotype Corsiva" pitchFamily="66" charset="0"/>
                <a:ea typeface="MS PGothic" panose="020B0600070205080204" pitchFamily="34" charset="-128"/>
              </a:rPr>
              <a:t>из картин передает настроение и состояние жителей блокадного Ленинграда.</a:t>
            </a:r>
            <a:endParaRPr lang="ru-RU" dirty="0">
              <a:latin typeface="Monotype Corsiva" pitchFamily="66" charset="0"/>
              <a:ea typeface="MS PGothic" panose="020B060007020508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93" y="-1"/>
            <a:ext cx="3472407" cy="2361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05" y="2361235"/>
            <a:ext cx="3430925" cy="27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195" y="497711"/>
            <a:ext cx="3264061" cy="4433101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itchFamily="66" charset="0"/>
                <a:ea typeface="Pacifico"/>
                <a:cs typeface="Pacifico"/>
              </a:rPr>
              <a:t>Особым элементом атмосферы выставки, стала звучащая во время экскурсии Симфония </a:t>
            </a:r>
            <a:r>
              <a:rPr lang="ru-RU" dirty="0">
                <a:latin typeface="Monotype Corsiva" pitchFamily="66" charset="0"/>
                <a:ea typeface="Pacifico"/>
                <a:cs typeface="Pacifico"/>
              </a:rPr>
              <a:t>№ 7 «Ленинградская</a:t>
            </a:r>
            <a:r>
              <a:rPr lang="ru-RU" dirty="0">
                <a:latin typeface="Monotype Corsiva" pitchFamily="66" charset="0"/>
                <a:ea typeface="Pacifico"/>
                <a:cs typeface="Pacifico"/>
              </a:rPr>
              <a:t>»,</a:t>
            </a:r>
            <a:br>
              <a:rPr lang="ru-RU" dirty="0">
                <a:latin typeface="Monotype Corsiva" pitchFamily="66" charset="0"/>
                <a:ea typeface="Pacifico"/>
                <a:cs typeface="Pacifico"/>
              </a:rPr>
            </a:br>
            <a:r>
              <a:rPr lang="ru-RU" dirty="0">
                <a:latin typeface="Monotype Corsiva" pitchFamily="66" charset="0"/>
                <a:ea typeface="Pacifico"/>
                <a:cs typeface="Pacifico"/>
              </a:rPr>
              <a:t> </a:t>
            </a:r>
            <a:r>
              <a:rPr lang="ru-RU" dirty="0">
                <a:latin typeface="Monotype Corsiva" pitchFamily="66" charset="0"/>
                <a:ea typeface="Pacifico"/>
                <a:cs typeface="Pacifico"/>
              </a:rPr>
              <a:t>а также музыка посвященная войне.</a:t>
            </a:r>
            <a:endParaRPr lang="ru-RU" dirty="0">
              <a:latin typeface="Monotype Corsiva" pitchFamily="66" charset="0"/>
              <a:ea typeface="Pacifico"/>
              <a:cs typeface="Pacific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/>
          <a:stretch/>
        </p:blipFill>
        <p:spPr>
          <a:xfrm>
            <a:off x="4839388" y="0"/>
            <a:ext cx="4304612" cy="2604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63" y="3020991"/>
            <a:ext cx="4187615" cy="210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3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451300" cy="18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Выставка </a:t>
            </a:r>
            <a:r>
              <a:rPr lang="ru" dirty="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открыта до </a:t>
            </a:r>
            <a:r>
              <a:rPr lang="ru" dirty="0" smtClean="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23.09.2022</a:t>
            </a:r>
            <a:endParaRPr dirty="0">
              <a:solidFill>
                <a:srgbClr val="CC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Будние дни </a:t>
            </a:r>
            <a:r>
              <a:rPr lang="ru" dirty="0">
                <a:solidFill>
                  <a:srgbClr val="6AA84F"/>
                </a:solidFill>
                <a:latin typeface="Pacifico"/>
                <a:ea typeface="Pacifico"/>
                <a:cs typeface="Pacifico"/>
                <a:sym typeface="Pacifico"/>
              </a:rPr>
              <a:t>с 9:00 до 17:00</a:t>
            </a:r>
            <a:endParaRPr dirty="0">
              <a:solidFill>
                <a:srgbClr val="6AA84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Суббота и воскресенье - </a:t>
            </a:r>
            <a:r>
              <a:rPr lang="ru" dirty="0">
                <a:solidFill>
                  <a:srgbClr val="6AA84F"/>
                </a:solidFill>
                <a:latin typeface="Pacifico"/>
                <a:ea typeface="Pacifico"/>
                <a:cs typeface="Pacifico"/>
                <a:sym typeface="Pacifico"/>
              </a:rPr>
              <a:t>выходные дни</a:t>
            </a:r>
            <a:endParaRPr dirty="0">
              <a:solidFill>
                <a:srgbClr val="6AA84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077" name="Picture 5" descr="C:\Users\a.dambaev\Desktop\музей\Выставка ВОВ\Блокада\Фото\Экспозиция\photo166315934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202" y="2604522"/>
            <a:ext cx="3356798" cy="2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04" y="0"/>
            <a:ext cx="1223596" cy="19233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6" r="28601"/>
          <a:stretch/>
        </p:blipFill>
        <p:spPr>
          <a:xfrm>
            <a:off x="1" y="2604521"/>
            <a:ext cx="2820570" cy="2268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5085">
            <a:off x="3289297" y="2921032"/>
            <a:ext cx="2029181" cy="1323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55" y="1909823"/>
            <a:ext cx="3565794" cy="9838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Pacifico" panose="020B0604020202020204" charset="-52"/>
              </a:rPr>
              <a:t>СМИ О ВЫСТАВКЕ</a:t>
            </a:r>
            <a:endParaRPr lang="ru-RU" b="1" dirty="0">
              <a:latin typeface="Pacifico" panose="020B060402020202020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6" b="36990"/>
          <a:stretch/>
        </p:blipFill>
        <p:spPr>
          <a:xfrm>
            <a:off x="5417940" y="0"/>
            <a:ext cx="3726060" cy="2106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31" b="38341"/>
          <a:stretch/>
        </p:blipFill>
        <p:spPr>
          <a:xfrm>
            <a:off x="3764155" y="2893672"/>
            <a:ext cx="4234964" cy="224982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681856"/>
              </p:ext>
            </p:extLst>
          </p:nvPr>
        </p:nvGraphicFramePr>
        <p:xfrm>
          <a:off x="4076671" y="2210765"/>
          <a:ext cx="4916858" cy="578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6858">
                  <a:extLst>
                    <a:ext uri="{9D8B030D-6E8A-4147-A177-3AD203B41FA5}">
                      <a16:colId xmlns="" xmlns:a16="http://schemas.microsoft.com/office/drawing/2014/main" val="1276540573"/>
                    </a:ext>
                  </a:extLst>
                </a:gridCol>
              </a:tblGrid>
              <a:tr h="578734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sz="1800" baseline="0" dirty="0" smtClean="0">
                          <a:latin typeface="+mj-lt"/>
                        </a:rPr>
                        <a:t>ФЕДЕРАЛЬНОЕ АГЕНСТВО НОВОСТЕЙ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9765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01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Pacifico"/>
                <a:ea typeface="Pacifico"/>
                <a:cs typeface="Pacifico"/>
                <a:sym typeface="Pacifico"/>
              </a:rPr>
              <a:t>Если у вас есть вопросы</a:t>
            </a:r>
            <a:r>
              <a:rPr lang="ru" dirty="0" smtClean="0">
                <a:latin typeface="Pacifico"/>
                <a:ea typeface="Pacifico"/>
                <a:cs typeface="Pacifico"/>
                <a:sym typeface="Pacifico"/>
              </a:rPr>
              <a:t>,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Pacifico"/>
                <a:ea typeface="Pacifico"/>
                <a:cs typeface="Pacifico"/>
                <a:sym typeface="Pacifico"/>
              </a:rPr>
              <a:t>п</a:t>
            </a:r>
            <a:r>
              <a:rPr lang="ru" dirty="0" smtClean="0">
                <a:latin typeface="Pacifico"/>
                <a:ea typeface="Pacifico"/>
                <a:cs typeface="Pacifico"/>
                <a:sym typeface="Pacifico"/>
              </a:rPr>
              <a:t>ишите </a:t>
            </a:r>
            <a:r>
              <a:rPr lang="ru" dirty="0">
                <a:latin typeface="Pacifico"/>
                <a:ea typeface="Pacifico"/>
                <a:cs typeface="Pacifico"/>
                <a:sym typeface="Pacifico"/>
              </a:rPr>
              <a:t>: </a:t>
            </a:r>
            <a:r>
              <a:rPr lang="ru" u="sng" dirty="0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3"/>
              </a:rPr>
              <a:t>rector@rshu.ru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Pacifico"/>
                <a:ea typeface="Pacifico"/>
                <a:cs typeface="Pacifico"/>
                <a:sym typeface="Pacifico"/>
              </a:rPr>
              <a:t>Звоните :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FFFF"/>
                </a:solidFill>
                <a:latin typeface="Pacifico"/>
                <a:ea typeface="Pacifico"/>
                <a:cs typeface="Pacifico"/>
                <a:sym typeface="Pacifico"/>
              </a:rPr>
              <a:t>8-921-587-01-02</a:t>
            </a:r>
            <a:endParaRPr dirty="0">
              <a:solidFill>
                <a:srgbClr val="00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1"/>
          </p:nvPr>
        </p:nvSpPr>
        <p:spPr>
          <a:xfrm>
            <a:off x="4572000" y="1038723"/>
            <a:ext cx="41664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510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Будем рады видеть вас!</a:t>
            </a:r>
            <a:endParaRPr sz="28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25" y="0"/>
            <a:ext cx="3706500" cy="45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ru" dirty="0">
                <a:latin typeface="Monotype Corsiva" pitchFamily="66" charset="0"/>
                <a:ea typeface="Pacifico"/>
                <a:cs typeface="Pacifico"/>
                <a:sym typeface="Pacifico"/>
              </a:rPr>
              <a:t>13.09.2022 </a:t>
            </a:r>
            <a:r>
              <a:rPr lang="ru" dirty="0">
                <a:latin typeface="Monotype Corsiva" pitchFamily="66" charset="0"/>
                <a:ea typeface="Pacifico"/>
                <a:cs typeface="Pacifico"/>
                <a:sym typeface="Pacifico"/>
              </a:rPr>
              <a:t>состоялось </a:t>
            </a:r>
            <a:r>
              <a:rPr lang="ru" dirty="0">
                <a:latin typeface="Monotype Corsiva" pitchFamily="66" charset="0"/>
                <a:ea typeface="Pacifico"/>
                <a:cs typeface="Pacifico"/>
                <a:sym typeface="Pacifico"/>
              </a:rPr>
              <a:t>открытие </a:t>
            </a:r>
            <a:r>
              <a:rPr lang="ru" dirty="0">
                <a:latin typeface="Monotype Corsiva" pitchFamily="66" charset="0"/>
                <a:ea typeface="Pacifico"/>
                <a:cs typeface="Pacifico"/>
                <a:sym typeface="Pacifico"/>
              </a:rPr>
              <a:t>выставки </a:t>
            </a:r>
            <a:r>
              <a:rPr lang="ru" dirty="0">
                <a:latin typeface="Monotype Corsiva" pitchFamily="66" charset="0"/>
                <a:ea typeface="Pacifico"/>
                <a:cs typeface="Pacifico"/>
                <a:sym typeface="Pacifico"/>
              </a:rPr>
              <a:t>посвященной началу </a:t>
            </a:r>
            <a:br>
              <a:rPr lang="ru" dirty="0">
                <a:latin typeface="Monotype Corsiva" pitchFamily="66" charset="0"/>
                <a:ea typeface="Pacifico"/>
                <a:cs typeface="Pacifico"/>
                <a:sym typeface="Pacifico"/>
              </a:rPr>
            </a:br>
            <a:r>
              <a:rPr lang="ru" dirty="0">
                <a:latin typeface="Monotype Corsiva" pitchFamily="66" charset="0"/>
                <a:ea typeface="Pacifico"/>
                <a:cs typeface="Pacifico"/>
                <a:sym typeface="Pacifico"/>
              </a:rPr>
              <a:t>блокады Лениграда </a:t>
            </a:r>
            <a:r>
              <a:rPr lang="ru" sz="2400" dirty="0" smtClean="0">
                <a:latin typeface="Pacifico" panose="020B0604020202020204" charset="-52"/>
                <a:ea typeface="Pacifico"/>
                <a:cs typeface="Pacifico"/>
                <a:sym typeface="Pacifico"/>
              </a:rPr>
              <a:t/>
            </a:r>
            <a:br>
              <a:rPr lang="ru" sz="2400" dirty="0" smtClean="0">
                <a:latin typeface="Pacifico" panose="020B0604020202020204" charset="-52"/>
                <a:ea typeface="Pacifico"/>
                <a:cs typeface="Pacifico"/>
                <a:sym typeface="Pacifico"/>
              </a:rPr>
            </a:br>
            <a:endParaRPr sz="2400" dirty="0">
              <a:latin typeface="Pacifico" panose="020B0604020202020204" charset="-52"/>
              <a:ea typeface="Pacifico"/>
              <a:cs typeface="Pacifico"/>
              <a:sym typeface="Pacifico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30" name="Picture 6" descr="C:\Users\a.dambaev\Desktop\музей\Выставка ВОВ\Блокада\Фото\Экспозиция\photo166316158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75" y="224985"/>
            <a:ext cx="4840125" cy="477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78" y="928467"/>
            <a:ext cx="3562375" cy="3216261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Monotype Corsiva" pitchFamily="66" charset="0"/>
                <a:ea typeface="Pacifico"/>
                <a:cs typeface="Pacifico"/>
              </a:rPr>
              <a:t>Выставка  рассказывает о трагедии и ужасах блокадного Ленинграда,  разрушениях  и голоде,  сражениях и победе советского народа.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7" b="9786"/>
          <a:stretch/>
        </p:blipFill>
        <p:spPr>
          <a:xfrm>
            <a:off x="3724153" y="982855"/>
            <a:ext cx="5419847" cy="31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8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59944" y="800398"/>
            <a:ext cx="4132953" cy="32275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>
                <a:latin typeface="Monotype Corsiva" pitchFamily="66" charset="0"/>
                <a:ea typeface="Pacifico"/>
                <a:cs typeface="Pacifico"/>
              </a:rPr>
              <a:t>На </a:t>
            </a:r>
            <a:r>
              <a:rPr lang="ru-RU" dirty="0">
                <a:latin typeface="Monotype Corsiva" pitchFamily="66" charset="0"/>
                <a:ea typeface="Pacifico"/>
                <a:cs typeface="Pacifico"/>
              </a:rPr>
              <a:t>выставке представлены предметы из личных коллекций работников и студентов </a:t>
            </a:r>
            <a:r>
              <a:rPr lang="ru-RU" dirty="0">
                <a:latin typeface="Monotype Corsiva" pitchFamily="66" charset="0"/>
                <a:ea typeface="Pacifico"/>
                <a:cs typeface="Pacifico"/>
              </a:rPr>
              <a:t>университета.</a:t>
            </a:r>
            <a:endParaRPr dirty="0">
              <a:latin typeface="Monotype Corsiva" pitchFamily="66" charset="0"/>
              <a:ea typeface="Pacifico"/>
              <a:cs typeface="Pacifico"/>
              <a:sym typeface="Pacifico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5" name="Picture 3" descr="C:\Users\a.dambaev\Desktop\музей\Выставка ВОВ\Блокада\Фото\Экспозиция\photo166315966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90" y="368921"/>
            <a:ext cx="4768770" cy="43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24" y="1167617"/>
            <a:ext cx="3924609" cy="36821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Monotype Corsiva" pitchFamily="66" charset="0"/>
                <a:ea typeface="Pacifico"/>
                <a:cs typeface="Pacifico"/>
              </a:rPr>
              <a:t>Уникальными экспонатами выставки стали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ea typeface="Pacifico"/>
                <a:cs typeface="Pacifico"/>
              </a:rPr>
              <a:t>оригиналы</a:t>
            </a:r>
            <a:r>
              <a:rPr lang="ru-RU" dirty="0" smtClean="0">
                <a:latin typeface="Monotype Corsiva" pitchFamily="66" charset="0"/>
                <a:ea typeface="Pacifico"/>
                <a:cs typeface="Pacifico"/>
              </a:rPr>
              <a:t>  блокадного дневника и фронтовых писем.</a:t>
            </a:r>
            <a:r>
              <a:rPr lang="ru-RU" dirty="0">
                <a:latin typeface="Pacifico" panose="020B0604020202020204" charset="-52"/>
                <a:ea typeface="Pacifico"/>
                <a:cs typeface="Pacifico"/>
              </a:rPr>
              <a:t/>
            </a:r>
            <a:br>
              <a:rPr lang="ru-RU" dirty="0">
                <a:latin typeface="Pacifico" panose="020B0604020202020204" charset="-52"/>
                <a:ea typeface="Pacifico"/>
                <a:cs typeface="Pacifico"/>
              </a:rPr>
            </a:br>
            <a:endParaRPr dirty="0">
              <a:latin typeface="Pacifico" panose="020B0604020202020204" charset="-52"/>
              <a:ea typeface="Pacifico"/>
              <a:cs typeface="Pacifico"/>
              <a:sym typeface="Pacifico"/>
            </a:endParaRPr>
          </a:p>
        </p:txBody>
      </p:sp>
      <p:pic>
        <p:nvPicPr>
          <p:cNvPr id="2051" name="Picture 3" descr="C:\Users\a.dambaev\Desktop\музей\Выставка ВОВ\Блокада\Фото\Экспозиция\photo1663159348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06" y="2475308"/>
            <a:ext cx="4803494" cy="26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.dambaev\Desktop\музей\Выставка ВОВ\Блокада\Фото\Экспозиция\photo1663159343 (6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" r="1679"/>
          <a:stretch/>
        </p:blipFill>
        <p:spPr bwMode="auto">
          <a:xfrm>
            <a:off x="4433103" y="350621"/>
            <a:ext cx="4572000" cy="16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551" y="937549"/>
            <a:ext cx="3241728" cy="2164466"/>
          </a:xfrm>
        </p:spPr>
        <p:txBody>
          <a:bodyPr>
            <a:normAutofit/>
          </a:bodyPr>
          <a:lstStyle/>
          <a:p>
            <a:pPr marL="146050" indent="0">
              <a:buNone/>
            </a:pPr>
            <a:endParaRPr lang="ru-RU" sz="2800" dirty="0" smtClean="0">
              <a:latin typeface="+mj-lt"/>
            </a:endParaRPr>
          </a:p>
          <a:p>
            <a:pPr marL="146050" indent="0">
              <a:buNone/>
            </a:pPr>
            <a:r>
              <a:rPr lang="ru-RU" sz="2800" dirty="0">
                <a:solidFill>
                  <a:schemeClr val="lt1"/>
                </a:solidFill>
                <a:latin typeface="Monotype Corsiva" pitchFamily="66" charset="0"/>
                <a:ea typeface="Pacifico"/>
                <a:cs typeface="Pacifico"/>
                <a:sym typeface="Merriweather"/>
              </a:rPr>
              <a:t>Гимнастерка, сохранившаяся со времен блокады.</a:t>
            </a:r>
            <a:endParaRPr lang="ru-RU" sz="2800" dirty="0">
              <a:solidFill>
                <a:schemeClr val="lt1"/>
              </a:solidFill>
              <a:latin typeface="Monotype Corsiva" pitchFamily="66" charset="0"/>
              <a:ea typeface="Pacifico"/>
              <a:cs typeface="Pacifico"/>
              <a:sym typeface="Merriweather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05" y="84639"/>
            <a:ext cx="3614557" cy="48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6447"/>
            <a:ext cx="4029799" cy="260430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Monotype Corsiva" pitchFamily="66" charset="0"/>
                <a:ea typeface="Pacifico"/>
                <a:cs typeface="Pacifico"/>
                <a:sym typeface="Roboto"/>
              </a:rPr>
              <a:t>Оригиналы</a:t>
            </a:r>
            <a:r>
              <a:rPr lang="ru-RU" dirty="0">
                <a:latin typeface="Monotype Corsiva" pitchFamily="66" charset="0"/>
                <a:ea typeface="Pacifico"/>
                <a:cs typeface="Pacifico"/>
                <a:sym typeface="Roboto"/>
              </a:rPr>
              <a:t> казначейских билетов, которые находились в обороте в период блокады.</a:t>
            </a:r>
            <a:endParaRPr lang="ru-RU" dirty="0">
              <a:latin typeface="Monotype Corsiva" pitchFamily="66" charset="0"/>
              <a:ea typeface="Pacifico"/>
              <a:cs typeface="Pacifico"/>
              <a:sym typeface="Robot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63" y="1076447"/>
            <a:ext cx="4877637" cy="309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8121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400"/>
            <a:ext cx="3703899" cy="3341871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itchFamily="66" charset="0"/>
                <a:ea typeface="Pacifico"/>
                <a:cs typeface="Pacifico"/>
                <a:sym typeface="Roboto"/>
              </a:rPr>
              <a:t>Одним из важнейших фрагментов выставки, стали стенды с открытками о  Пискаревском Мемориальном Кладбище </a:t>
            </a:r>
            <a:endParaRPr lang="ru-RU" dirty="0">
              <a:latin typeface="Monotype Corsiva" pitchFamily="66" charset="0"/>
              <a:ea typeface="Pacifico"/>
              <a:cs typeface="Pacifico"/>
              <a:sym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95" y="1"/>
            <a:ext cx="3472405" cy="25191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99" y="2488556"/>
            <a:ext cx="3391382" cy="26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9673"/>
            <a:ext cx="3484771" cy="3136271"/>
          </a:xfrm>
        </p:spPr>
        <p:txBody>
          <a:bodyPr>
            <a:noAutofit/>
          </a:bodyPr>
          <a:lstStyle/>
          <a:p>
            <a:r>
              <a:rPr lang="ru-RU" dirty="0">
                <a:latin typeface="Monotype Corsiva" pitchFamily="66" charset="0"/>
                <a:ea typeface="Pacifico"/>
                <a:cs typeface="Pacifico"/>
              </a:rPr>
              <a:t>В Коллекцию вошла  книга 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  <a:ea typeface="Pacifico"/>
                <a:cs typeface="Pacifico"/>
              </a:rPr>
              <a:t>«Ленинградцы в годы Блокады» </a:t>
            </a:r>
            <a:r>
              <a:rPr lang="ru-RU" dirty="0">
                <a:latin typeface="Monotype Corsiva" pitchFamily="66" charset="0"/>
                <a:ea typeface="Pacifico"/>
                <a:cs typeface="Pacifico"/>
              </a:rPr>
              <a:t>(</a:t>
            </a:r>
            <a:r>
              <a:rPr lang="ru-RU" dirty="0" err="1">
                <a:latin typeface="Monotype Corsiva" pitchFamily="66" charset="0"/>
                <a:ea typeface="Pacifico"/>
                <a:cs typeface="Pacifico"/>
              </a:rPr>
              <a:t>авт.А.В</a:t>
            </a:r>
            <a:r>
              <a:rPr lang="ru-RU" dirty="0">
                <a:latin typeface="Monotype Corsiva" pitchFamily="66" charset="0"/>
                <a:ea typeface="Pacifico"/>
                <a:cs typeface="Pacifico"/>
              </a:rPr>
              <a:t>. Карасев), являющаяся второй  в истории, с момента написания книг о блокаде.</a:t>
            </a:r>
            <a:endParaRPr lang="ru-RU" dirty="0">
              <a:latin typeface="Monotype Corsiva" pitchFamily="66" charset="0"/>
              <a:ea typeface="Pacifico"/>
              <a:cs typeface="Pacific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4" t="16246" r="-216" b="3118"/>
          <a:stretch/>
        </p:blipFill>
        <p:spPr>
          <a:xfrm>
            <a:off x="5104436" y="0"/>
            <a:ext cx="4039564" cy="319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88045"/>
      </p:ext>
    </p:extLst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radigm">
    <a:dk1>
      <a:srgbClr val="31394D"/>
    </a:dk1>
    <a:lt1>
      <a:srgbClr val="FFFFFF"/>
    </a:lt1>
    <a:dk2>
      <a:srgbClr val="666666"/>
    </a:dk2>
    <a:lt2>
      <a:srgbClr val="626B73"/>
    </a:lt2>
    <a:accent1>
      <a:srgbClr val="002F4A"/>
    </a:accent1>
    <a:accent2>
      <a:srgbClr val="D9C4B1"/>
    </a:accent2>
    <a:accent3>
      <a:srgbClr val="EDE3DA"/>
    </a:accent3>
    <a:accent4>
      <a:srgbClr val="B85741"/>
    </a:accent4>
    <a:accent5>
      <a:srgbClr val="009384"/>
    </a:accent5>
    <a:accent6>
      <a:srgbClr val="D0F6FF"/>
    </a:accent6>
    <a:hlink>
      <a:srgbClr val="009384"/>
    </a:hlink>
    <a:folHlink>
      <a:srgbClr val="009384"/>
    </a:folHlink>
  </a:clrScheme>
</a:themeOverride>
</file>

<file path=ppt/theme/themeOverride2.xml><?xml version="1.0" encoding="utf-8"?>
<a:themeOverride xmlns:a="http://schemas.openxmlformats.org/drawingml/2006/main">
  <a:clrScheme name="Paradigm">
    <a:dk1>
      <a:srgbClr val="31394D"/>
    </a:dk1>
    <a:lt1>
      <a:srgbClr val="FFFFFF"/>
    </a:lt1>
    <a:dk2>
      <a:srgbClr val="666666"/>
    </a:dk2>
    <a:lt2>
      <a:srgbClr val="626B73"/>
    </a:lt2>
    <a:accent1>
      <a:srgbClr val="002F4A"/>
    </a:accent1>
    <a:accent2>
      <a:srgbClr val="D9C4B1"/>
    </a:accent2>
    <a:accent3>
      <a:srgbClr val="EDE3DA"/>
    </a:accent3>
    <a:accent4>
      <a:srgbClr val="B85741"/>
    </a:accent4>
    <a:accent5>
      <a:srgbClr val="009384"/>
    </a:accent5>
    <a:accent6>
      <a:srgbClr val="D0F6FF"/>
    </a:accent6>
    <a:hlink>
      <a:srgbClr val="009384"/>
    </a:hlink>
    <a:folHlink>
      <a:srgbClr val="00938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215</Words>
  <Application>Microsoft Office PowerPoint</Application>
  <PresentationFormat>Экран (16:9)</PresentationFormat>
  <Paragraphs>31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Roboto</vt:lpstr>
      <vt:lpstr>Pacifico</vt:lpstr>
      <vt:lpstr>MS PGothic</vt:lpstr>
      <vt:lpstr>Lobster</vt:lpstr>
      <vt:lpstr>Merriweather</vt:lpstr>
      <vt:lpstr>Monotype Corsiva</vt:lpstr>
      <vt:lpstr>Paradigm</vt:lpstr>
      <vt:lpstr>«Блокада Ленинграда»</vt:lpstr>
      <vt:lpstr>13.09.2022 состоялось открытие выставки посвященной началу  блокады Лениграда  </vt:lpstr>
      <vt:lpstr>Выставка  рассказывает о трагедии и ужасах блокадного Ленинграда,  разрушениях  и голоде,  сражениях и победе советского народа.  </vt:lpstr>
      <vt:lpstr>На выставке представлены предметы из личных коллекций работников и студентов университета.</vt:lpstr>
      <vt:lpstr>Уникальными экспонатами выставки стали оригиналы  блокадного дневника и фронтовых писем. </vt:lpstr>
      <vt:lpstr>Презентация PowerPoint</vt:lpstr>
      <vt:lpstr>Оригиналы казначейских билетов, которые находились в обороте в период блокады.</vt:lpstr>
      <vt:lpstr>Одним из важнейших фрагментов выставки, стали стенды с открытками о  Пискаревском Мемориальном Кладбище </vt:lpstr>
      <vt:lpstr>В Коллекцию вошла  книга «Ленинградцы в годы Блокады» (авт.А.В. Карасев), являющаяся второй  в истории, с момента написания книг о блокаде.</vt:lpstr>
      <vt:lpstr>Репродукция плакатов посвященных обороне Ленинграда.</vt:lpstr>
      <vt:lpstr>Особое внимание привлекли макеты карточек на хлебный паек и  макет блокадного хлеба.</vt:lpstr>
      <vt:lpstr> Копии документов из семейного архива Коробейникова Н. Б. и медаль «За оборону Ленинграда» переданная на время выставки.</vt:lpstr>
      <vt:lpstr>Выставку сопровождает экспозиция картин, написанных студентами университета. </vt:lpstr>
      <vt:lpstr>Каждая  из картин передает настроение и состояние жителей блокадного Ленинграда.</vt:lpstr>
      <vt:lpstr>Особым элементом атмосферы выставки, стала звучащая во время экскурсии Симфония № 7 «Ленинградская»,  а также музыка посвященная войне.</vt:lpstr>
      <vt:lpstr>Выставка открыта до 23.09.2022 Будние дни с 9:00 до 17:00 Суббота и воскресенье - выходные дни</vt:lpstr>
      <vt:lpstr>СМИ О ВЫСТАВКЕ</vt:lpstr>
      <vt:lpstr>Если у вас есть вопросы,  пишите : rector@rshu.ru  Звоните : 8-921-587-01-02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«Есть только миг между прошлым и будущим. Преемственность поколений»</dc:title>
  <dc:creator>Аюр Бальчинович Дамбаев</dc:creator>
  <cp:lastModifiedBy>Аюр Бальчинович Дамбаев</cp:lastModifiedBy>
  <cp:revision>71</cp:revision>
  <dcterms:modified xsi:type="dcterms:W3CDTF">2022-09-19T11:30:29Z</dcterms:modified>
</cp:coreProperties>
</file>