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8" r:id="rId2"/>
    <p:sldId id="267" r:id="rId3"/>
    <p:sldId id="265" r:id="rId4"/>
    <p:sldId id="261" r:id="rId5"/>
    <p:sldId id="259" r:id="rId6"/>
    <p:sldId id="260" r:id="rId7"/>
    <p:sldId id="272" r:id="rId8"/>
    <p:sldId id="262" r:id="rId9"/>
    <p:sldId id="270" r:id="rId10"/>
    <p:sldId id="263" r:id="rId11"/>
    <p:sldId id="264" r:id="rId12"/>
    <p:sldId id="279" r:id="rId13"/>
    <p:sldId id="280" r:id="rId14"/>
    <p:sldId id="277" r:id="rId15"/>
    <p:sldId id="276" r:id="rId16"/>
    <p:sldId id="275" r:id="rId17"/>
    <p:sldId id="27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86" d="100"/>
          <a:sy n="86" d="100"/>
        </p:scale>
        <p:origin x="-1182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6D13-9161-4332-8CAC-53F5C8FB1EA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FBC22-5BC7-412E-B826-FCB3D88AA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026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60DB7-76A5-4265-ABC1-1CB37CD9FA4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D1A47-E305-499E-B5EF-AC02871CC4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352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D1A47-E305-499E-B5EF-AC02871CC4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5FCDE2-8683-4DBA-AF60-666C0FFE9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10A54DE-1394-49C2-858B-3DEE38B38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C5EE5F-7E57-4C5B-94E6-FFD4AE07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247DC-99BB-440C-8D50-81768582C2AD}" type="datetime1">
              <a:rPr lang="en-US" smtClean="0"/>
              <a:t>12/1/2021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AD197E-7BE6-487C-955A-66E5DC4B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7C2C48-3600-4C3F-8DF4-90BC457D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4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1AC933-F49C-41C8-B7B2-CC936559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47F2585-036A-4A4A-B1D2-750D86699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B47211-534D-48D6-8848-85A90416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DE6F-7FCF-4662-AB36-9F0DFEF4FD12}" type="datetime1">
              <a:rPr lang="en-US" smtClean="0"/>
              <a:t>12/1/2021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3F938B-5CE1-42D7-9780-40AD0978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E83B1C-2FE9-4086-B878-2439B1C9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8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F176499-C212-44FE-810E-21E534899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427321-C7FB-4AFD-B5AC-F2C1F2219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92D2AE-D450-4D60-89CB-947F0C4A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97C4E-EF86-463D-B9A3-71A05E54305D}" type="datetime1">
              <a:rPr lang="en-US" smtClean="0"/>
              <a:t>12/1/2021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075F25-A746-4854-9AC4-13FA6A6C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E7A86F-7330-4818-8D59-4B14CE26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1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B1AB35-75AC-4BFD-B0A6-6A5B1582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030237-2B2B-478D-BF20-310131C4B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3D9D87-051E-4798-9DF4-1E593270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E345-C87E-4309-B7D8-83D9F6425A64}" type="datetime1">
              <a:rPr lang="en-US" smtClean="0"/>
              <a:t>12/1/2021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0C9E1C-814E-47FC-B3FC-5CEA5279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27759-D537-4B27-AF8B-716DDF7E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542E38-CBEE-4D63-B4EC-F9B94DABA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418A0C9-D5FC-4493-899C-575EE578E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B1A9F1-B789-40BC-904B-027BBDE8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4629-B88C-4BFA-ABB0-F931AB49644E}" type="datetime1">
              <a:rPr lang="en-US" smtClean="0"/>
              <a:t>12/1/2021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0BCCCD-C1CC-4B46-A32F-7B2CDC66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FFB3E7-E4FB-4ED3-B8A4-296BAC7D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0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F71EE8-A28D-4639-8ECC-9CACC33B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8E5707-AE54-46A4-A4FE-AF330C648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D5F0F8E-FE8C-4790-8581-73E28FDEA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AB49B3-825E-4DF9-B993-0AC1E274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FCE7-15D1-4254-8C7E-C56C03E36492}" type="datetime1">
              <a:rPr lang="en-US" smtClean="0"/>
              <a:t>12/1/2021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81629F2-5EA0-4CDF-AC95-C084818E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3F16022-921A-462F-88BF-356C8F41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2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4E4819-D910-4707-BFFE-26F4A33B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1C658CD-B61F-4C2F-8E90-CE893B3D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5F6296F-D73F-4885-85D0-67EE7B40A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E615449-9B21-4A07-8EC7-5AD9AA50E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EA8664B-FEFA-4505-9511-0767B52A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C45596-51FE-4F34-9431-BE93A27F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F1E31-88D9-4017-97E1-656A8688DE95}" type="datetime1">
              <a:rPr lang="en-US" smtClean="0"/>
              <a:t>12/1/2021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A2FA91-A088-4C5B-A72F-2BDD303A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A577079-6620-4825-B06A-AFFA7E9E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144547-C20D-4A38-BFBF-5FB25FF4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6F8808A-FD95-4FBB-91CB-33AD86BC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976C-DC6B-42FC-AA30-E6D15AF1CE2A}" type="datetime1">
              <a:rPr lang="en-US" smtClean="0"/>
              <a:t>12/1/2021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65305EF-0CD5-4F1F-8A87-05DC43CA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8EB801-4BC9-44AA-9B23-A5E61762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1D8650A-E709-45A6-8F09-F13A050DA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250F-C80A-489A-AB43-86E90679499D}" type="datetime1">
              <a:rPr lang="en-US" smtClean="0"/>
              <a:t>12/1/2021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4C11479-3659-4CFF-9408-908EF8FF9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87293B-B793-4CB7-B202-2DFF1AA0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DD9A75-C7AC-4490-BC8A-426057E5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C2B216-27D1-41D5-90DA-5E417DA80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4DA7BAE-7A83-4DED-AC77-9ED7AEC45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F74B4D-7ACA-4E31-A6D3-84276EF0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52E2-8EC8-437F-86B3-4003A9A710CC}" type="datetime1">
              <a:rPr lang="en-US" smtClean="0"/>
              <a:t>12/1/2021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FF8025-884C-43EC-A410-A95C6E330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FB79A9-5292-421F-A2D9-59D315A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4AEC1C-EB8B-4690-9F8E-9DD8E4B7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3A8ECAC-ED11-48C8-966E-972F1F155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E5E5D16-4EEE-4330-99F0-6851B5F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7867E14-846E-46DA-95F1-35CDC6CE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F784-FFCC-4DD4-8DE4-870980C92D97}" type="datetime1">
              <a:rPr lang="en-US" smtClean="0"/>
              <a:t>12/1/2021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72C708-DC66-4298-9EF7-19DFF09E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81EEB2-96AB-4FF8-87F0-B94871A6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57584-CF31-446E-B029-B99CAB6C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452C00-F64E-43DE-8D2B-641FC991D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BBFEA8-9112-4E82-A158-A82D2F8B9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65728-0A34-452B-AFD7-06099C443E79}" type="datetime1">
              <a:rPr lang="en-US" smtClean="0"/>
              <a:t>12/1/2021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CAC93D-2172-400B-8C82-9DA63E9E5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3BCE5-3421-4418-8DDE-E5A8F4333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3E3B-F6A1-4F9A-A2C4-6E0DB6E8F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6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827C0C2-E683-4DC7-950A-89CDE558F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75" y="2535402"/>
            <a:ext cx="6755673" cy="3671095"/>
          </a:xfrm>
        </p:spPr>
        <p:txBody>
          <a:bodyPr>
            <a:normAutofit fontScale="92500"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APPROBATION OF ACHIEVEMENTS OF SCIENTIFIC SCHOOLS IN THE EDUCATIONAL BUREAU OF HYDROLOGICAL FORECASTS AND THE LABORATORY OF HYDROLOGICAL CALCULATIONS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AE0B8E-717A-4CB0-B5DA-59D4A77B4360}"/>
              </a:ext>
            </a:extLst>
          </p:cNvPr>
          <p:cNvSpPr txBox="1"/>
          <p:nvPr/>
        </p:nvSpPr>
        <p:spPr>
          <a:xfrm>
            <a:off x="5176157" y="6090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027EA6-C6D2-4D28-BA1D-912E147542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301" y="500607"/>
            <a:ext cx="1337509" cy="12003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392886"/>
            <a:ext cx="117770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Russian State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Hydrometeorological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University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RSHU</a:t>
            </a:r>
            <a:endParaRPr lang="ru-RU" sz="3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Institute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 Hydrology and Oceanology</a:t>
            </a:r>
          </a:p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Department 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of Engineering </a:t>
            </a:r>
            <a:r>
              <a:rPr lang="en-US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Hydrology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dev.official.festivalnauki.ru/sites/default/files/styles/large/public/exhibits/rshu-logo.png?itok=94R5-gK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329289"/>
            <a:ext cx="2170308" cy="217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https://interessno.ru/wp-content/uploads/2019/11/bolivia-flag-national-flag-of-bolivia-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G:\FILES\Downloads\УНИВЕРСИТЕТ\Презентация\comm_image10-107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556" y="3006595"/>
            <a:ext cx="4628093" cy="3426171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4842" y="6248100"/>
            <a:ext cx="6010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November 24, 2021, St. Petersburg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060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8864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Scientific school </a:t>
            </a:r>
            <a:r>
              <a:rPr lang="en-US" sz="2400" b="1" dirty="0">
                <a:solidFill>
                  <a:srgbClr val="C00000"/>
                </a:solidFill>
              </a:rPr>
              <a:t>Partially </a:t>
            </a:r>
            <a:r>
              <a:rPr lang="en-US" sz="2400" b="1" dirty="0" smtClean="0">
                <a:solidFill>
                  <a:srgbClr val="C00000"/>
                </a:solidFill>
              </a:rPr>
              <a:t>Infinite Hydrology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7850" y="760763"/>
            <a:ext cx="110363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dirty="0"/>
              <a:t>A new scientific approach </a:t>
            </a:r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artially Infinite Hydrology</a:t>
            </a:r>
            <a:r>
              <a:rPr lang="ru-RU" dirty="0" smtClean="0"/>
              <a:t> </a:t>
            </a:r>
            <a:r>
              <a:rPr lang="en-US" dirty="0"/>
              <a:t>is targeted on modeling and</a:t>
            </a:r>
            <a:r>
              <a:rPr lang="ru-RU" dirty="0"/>
              <a:t> </a:t>
            </a:r>
            <a:r>
              <a:rPr lang="en-US" dirty="0"/>
              <a:t>forecasting</a:t>
            </a:r>
            <a:r>
              <a:rPr lang="ru-RU" b="1" dirty="0"/>
              <a:t> </a:t>
            </a:r>
            <a:r>
              <a:rPr lang="en-US" dirty="0" smtClean="0"/>
              <a:t>the</a:t>
            </a:r>
            <a:r>
              <a:rPr lang="en-US" b="1" dirty="0" smtClean="0"/>
              <a:t> </a:t>
            </a:r>
            <a:r>
              <a:rPr lang="en-US" dirty="0" smtClean="0"/>
              <a:t>development  of hydrological </a:t>
            </a:r>
            <a:r>
              <a:rPr lang="en-US" dirty="0"/>
              <a:t>objects</a:t>
            </a:r>
            <a:r>
              <a:rPr lang="ru-RU" dirty="0"/>
              <a:t> (</a:t>
            </a:r>
            <a:r>
              <a:rPr lang="en-US" dirty="0"/>
              <a:t>processes</a:t>
            </a:r>
            <a:r>
              <a:rPr lang="ru-RU" dirty="0"/>
              <a:t>) </a:t>
            </a:r>
            <a:r>
              <a:rPr lang="en-US" dirty="0"/>
              <a:t>with </a:t>
            </a:r>
            <a:r>
              <a:rPr lang="en-US" dirty="0" smtClean="0"/>
              <a:t>the use </a:t>
            </a:r>
            <a:r>
              <a:rPr lang="en-US" dirty="0"/>
              <a:t>of mathematical apparatus of multidimensional Markov random processes</a:t>
            </a:r>
            <a:r>
              <a:rPr lang="ru-RU" dirty="0"/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557" y="5804925"/>
            <a:ext cx="6565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Image of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Partially Infinitive Modeling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63517" y="1794549"/>
            <a:ext cx="455063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449263" algn="ctr"/>
            <a:r>
              <a:rPr lang="en-US" b="1" dirty="0">
                <a:solidFill>
                  <a:srgbClr val="0070C0"/>
                </a:solidFill>
              </a:rPr>
              <a:t>The approach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 was developed at the Department of </a:t>
            </a:r>
            <a:r>
              <a:rPr lang="en-US" dirty="0" err="1"/>
              <a:t>Hydrophysics</a:t>
            </a:r>
            <a:r>
              <a:rPr lang="en-US" dirty="0"/>
              <a:t> and Hydrological Forecasts;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based on </a:t>
            </a:r>
            <a:r>
              <a:rPr lang="en-US" dirty="0" smtClean="0"/>
              <a:t>the use </a:t>
            </a:r>
            <a:r>
              <a:rPr lang="en-US" dirty="0"/>
              <a:t>of the methodology </a:t>
            </a:r>
            <a:r>
              <a:rPr lang="en-US" dirty="0" smtClean="0"/>
              <a:t>for </a:t>
            </a:r>
            <a:r>
              <a:rPr lang="en-US" dirty="0"/>
              <a:t>suppressing the instability of the Predictive Modeling Solutions;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suitable both for short-term (weeks) </a:t>
            </a:r>
            <a:r>
              <a:rPr lang="ru-RU" dirty="0"/>
              <a:t> </a:t>
            </a:r>
            <a:r>
              <a:rPr lang="en-US" dirty="0"/>
              <a:t>and long-term </a:t>
            </a:r>
            <a:r>
              <a:rPr lang="en-US" dirty="0" smtClean="0"/>
              <a:t>forecasting </a:t>
            </a:r>
            <a:r>
              <a:rPr lang="en-US" dirty="0"/>
              <a:t>of hydrological effects of climate change</a:t>
            </a:r>
            <a:r>
              <a:rPr lang="ru-RU" dirty="0"/>
              <a:t>. </a:t>
            </a:r>
          </a:p>
          <a:p>
            <a:pPr indent="449263"/>
            <a:endParaRPr lang="en-US" dirty="0"/>
          </a:p>
          <a:p>
            <a:pPr indent="449263" algn="just"/>
            <a:r>
              <a:rPr lang="en-US" dirty="0"/>
              <a:t>The fundamental basis </a:t>
            </a:r>
            <a:r>
              <a:rPr lang="en-US" dirty="0" smtClean="0"/>
              <a:t>for </a:t>
            </a:r>
            <a:r>
              <a:rPr lang="en-US" dirty="0"/>
              <a:t>this methodology is fractal diagnosis of hydrometeorological series and </a:t>
            </a:r>
            <a:r>
              <a:rPr lang="ru-RU" dirty="0"/>
              <a:t> «</a:t>
            </a:r>
            <a:r>
              <a:rPr lang="en-US" dirty="0"/>
              <a:t>placing</a:t>
            </a:r>
            <a:r>
              <a:rPr lang="ru-RU" dirty="0"/>
              <a:t>» </a:t>
            </a:r>
            <a:r>
              <a:rPr lang="en-US" dirty="0"/>
              <a:t>the task at hand in the space of </a:t>
            </a:r>
            <a:r>
              <a:rPr lang="ru-RU" dirty="0"/>
              <a:t> </a:t>
            </a:r>
            <a:r>
              <a:rPr lang="en-US" dirty="0"/>
              <a:t>extended dimension. The number of dimensions depends  on fractal diagnosis results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FCB25F-C3C3-4841-9CDA-DB737A07C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6" y="1991290"/>
            <a:ext cx="6414872" cy="361689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0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2599" y="716969"/>
            <a:ext cx="1103629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Enhanced methodology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short-term and long-term forecasting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catastrophic phenomena formation conditions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related to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hydrological effects of long-term climate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change scenarios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aimed at assessment of both multi-year characteristics and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change in the typical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course of hydrometeorological elements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This allows specific short-term scenario </a:t>
            </a:r>
          </a:p>
          <a:p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forecasting of possible catastrophic </a:t>
            </a:r>
          </a:p>
          <a:p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phenomena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600" dirty="0"/>
          </a:p>
        </p:txBody>
      </p:sp>
      <p:pic>
        <p:nvPicPr>
          <p:cNvPr id="4" name="Picture 6" descr="Untitled-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r="5969" b="9392"/>
          <a:stretch/>
        </p:blipFill>
        <p:spPr bwMode="auto">
          <a:xfrm>
            <a:off x="5498782" y="1703993"/>
            <a:ext cx="6313262" cy="43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78946" y="6084866"/>
            <a:ext cx="6863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Use of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Partially Infinite Modeling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 assessment of hydrological effects of climate change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886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Scientific school </a:t>
            </a:r>
            <a:r>
              <a:rPr lang="en-US" sz="2800" b="1" dirty="0">
                <a:solidFill>
                  <a:srgbClr val="C00000"/>
                </a:solidFill>
              </a:rPr>
              <a:t>Partially </a:t>
            </a:r>
            <a:r>
              <a:rPr lang="en-US" sz="2800" b="1" dirty="0" smtClean="0">
                <a:solidFill>
                  <a:srgbClr val="C00000"/>
                </a:solidFill>
              </a:rPr>
              <a:t>Infinite Hydrology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2599" y="3841828"/>
            <a:ext cx="458206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Perspective applications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mapping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forecasts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hydrological effects of climate change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can be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used as a means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evaluating economic 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effects of climate change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(through targeted functions)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296400" y="6408031"/>
            <a:ext cx="2743200" cy="365125"/>
          </a:xfrm>
        </p:spPr>
        <p:txBody>
          <a:bodyPr/>
          <a:lstStyle/>
          <a:p>
            <a:fld id="{ACD33E3B-F6A1-4F9A-A2C4-6E0DB6E8FCE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3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2147" r="1079" b="7504"/>
          <a:stretch/>
        </p:blipFill>
        <p:spPr bwMode="auto">
          <a:xfrm>
            <a:off x="237523" y="1710657"/>
            <a:ext cx="5725147" cy="32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2Cv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1340" r="1156" b="7183"/>
          <a:stretch/>
        </p:blipFill>
        <p:spPr bwMode="auto">
          <a:xfrm>
            <a:off x="6363878" y="1731723"/>
            <a:ext cx="5704555" cy="31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416" y="1187436"/>
            <a:ext cx="574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03375" y="1208503"/>
            <a:ext cx="574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2055" y="5199573"/>
            <a:ext cx="11506785" cy="93474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latin typeface="Arial" pitchFamily="34" charset="0"/>
                <a:ea typeface="+mn-ea"/>
                <a:cs typeface="Arial" pitchFamily="34" charset="0"/>
              </a:rPr>
              <a:t>Distribution </a:t>
            </a:r>
            <a:r>
              <a:rPr lang="en-US" sz="2000" b="1" dirty="0">
                <a:latin typeface="Arial" pitchFamily="34" charset="0"/>
                <a:ea typeface="+mn-ea"/>
                <a:cs typeface="Arial" pitchFamily="34" charset="0"/>
              </a:rPr>
              <a:t>of the annual runoff rate </a:t>
            </a:r>
            <a:r>
              <a:rPr lang="en-US" sz="2000" b="1" i="1" dirty="0"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lang="en-US" sz="2000" b="1" dirty="0">
                <a:latin typeface="Arial" pitchFamily="34" charset="0"/>
                <a:ea typeface="+mn-ea"/>
                <a:cs typeface="Arial" pitchFamily="34" charset="0"/>
              </a:rPr>
              <a:t> (mm) (</a:t>
            </a:r>
            <a:r>
              <a:rPr lang="en-US" sz="2000" b="1" i="1" dirty="0"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lang="en-US" sz="2000" b="1" dirty="0">
                <a:latin typeface="Arial" pitchFamily="34" charset="0"/>
                <a:ea typeface="+mn-ea"/>
                <a:cs typeface="Arial" pitchFamily="34" charset="0"/>
              </a:rPr>
              <a:t>) and the variation coefficient </a:t>
            </a:r>
            <a:r>
              <a:rPr lang="en-US" sz="2000" b="1" i="1" dirty="0" err="1">
                <a:latin typeface="Arial" pitchFamily="34" charset="0"/>
                <a:ea typeface="+mn-ea"/>
                <a:cs typeface="Arial" pitchFamily="34" charset="0"/>
              </a:rPr>
              <a:t>Cv</a:t>
            </a:r>
            <a:r>
              <a:rPr lang="en-US" sz="2000" b="1" dirty="0"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lang="en-US" sz="2000" b="1" i="1" dirty="0">
                <a:latin typeface="Arial" pitchFamily="34" charset="0"/>
                <a:ea typeface="+mn-ea"/>
                <a:cs typeface="Arial" pitchFamily="34" charset="0"/>
              </a:rPr>
              <a:t>b</a:t>
            </a:r>
            <a:r>
              <a:rPr lang="en-US" sz="2000" b="1" dirty="0">
                <a:latin typeface="Arial" pitchFamily="34" charset="0"/>
                <a:ea typeface="+mn-ea"/>
                <a:cs typeface="Arial" pitchFamily="34" charset="0"/>
              </a:rPr>
              <a:t>) in the Arctic zone of the Russian Federation, calculated on the basis of actual runoff series</a:t>
            </a:r>
            <a:endParaRPr lang="ru-RU" sz="20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13431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 work was funded by the Ministry of Science and Higher Education of the Russian Federation № FSZU-2020-0009.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367" y="286136"/>
            <a:ext cx="10890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POSSIBILITIES FOR FORECAST THE PROBABILISTIC CHARACTERISTICS OF RIVERS IN THE ARCTIC REGIONS</a:t>
            </a:r>
            <a:endParaRPr lang="ru-RU" sz="2000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9851" y="1208503"/>
            <a:ext cx="366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Arctic zone of the Russian Federation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148290" y="1577835"/>
            <a:ext cx="1531344" cy="1736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7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955577" y="808509"/>
            <a:ext cx="2808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>
                <a:latin typeface="Arial" pitchFamily="34" charset="0"/>
                <a:ea typeface="Times New Roman" pitchFamily="18" charset="0"/>
              </a:rPr>
              <a:t>   </a:t>
            </a:r>
            <a:endParaRPr lang="ru-RU">
              <a:latin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955577" y="1275234"/>
            <a:ext cx="28084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>
                <a:latin typeface="Arial" pitchFamily="34" charset="0"/>
                <a:ea typeface="Times New Roman" pitchFamily="18" charset="0"/>
              </a:rPr>
              <a:t>   </a:t>
            </a:r>
            <a:endParaRPr lang="ru-RU">
              <a:latin typeface="Arial" pitchFamily="34" charset="0"/>
            </a:endParaRPr>
          </a:p>
        </p:txBody>
      </p:sp>
      <p:pic>
        <p:nvPicPr>
          <p:cNvPr id="8197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5" y="806770"/>
            <a:ext cx="5276821" cy="29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44" y="885804"/>
            <a:ext cx="5238756" cy="295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3752338"/>
            <a:ext cx="5281629" cy="294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23" y="3752339"/>
            <a:ext cx="5022948" cy="294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9168" y="675725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</a:t>
            </a:r>
            <a:r>
              <a:rPr lang="ru-RU" dirty="0"/>
              <a:t>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45604" y="72857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c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49168" y="3401479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b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898670" y="3458543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081" y="136668"/>
            <a:ext cx="2763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Forecasting Example</a:t>
            </a:r>
            <a:endParaRPr lang="ru-RU" sz="2000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8101" y="136652"/>
            <a:ext cx="911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Statistically significant deviations between the predicted (2020–2040) and the actual annual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runoff rates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and the coefficients of variation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Cv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TK 2.6 (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 и РTK 8.5 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 модель MPI-ESM-MR)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05BB-59C4-41AF-894B-97BC94750721}" type="slidenum">
              <a:rPr lang="ru-RU" smtClean="0"/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401" y="231353"/>
            <a:ext cx="9716877" cy="10686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Educational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Bureau of Hydrological Forecasts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RSHU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43" y="1220708"/>
            <a:ext cx="8561451" cy="495975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" y="3271791"/>
            <a:ext cx="4032169" cy="348155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64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DA49-E4D2-42EA-A5B9-91D2419DE46B}" type="slidenum">
              <a:rPr lang="ru-RU"/>
              <a:pPr/>
              <a:t>15</a:t>
            </a:fld>
            <a:endParaRPr lang="ru-RU"/>
          </a:p>
        </p:txBody>
      </p:sp>
      <p:pic>
        <p:nvPicPr>
          <p:cNvPr id="5" name="Picture 13" descr="Untitled-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3969" r="9385" b="6325"/>
          <a:stretch/>
        </p:blipFill>
        <p:spPr bwMode="auto">
          <a:xfrm>
            <a:off x="4223792" y="1668584"/>
            <a:ext cx="1271062" cy="1367905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707988" y="876249"/>
            <a:ext cx="2739940" cy="2520280"/>
            <a:chOff x="1544028" y="548680"/>
            <a:chExt cx="2739940" cy="2520280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1826912" y="1804372"/>
              <a:ext cx="1791499" cy="1264588"/>
              <a:chOff x="2255324" y="2464140"/>
              <a:chExt cx="1791499" cy="1264588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2255324" y="2464140"/>
                <a:ext cx="1791499" cy="1264588"/>
              </a:xfrm>
              <a:prstGeom prst="rect">
                <a:avLst/>
              </a:prstGeom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 smtClean="0"/>
                  <a:t>	</a:t>
                </a:r>
              </a:p>
              <a:p>
                <a:pPr algn="ctr"/>
                <a:r>
                  <a:rPr lang="ru-RU" dirty="0"/>
                  <a:t>	</a:t>
                </a:r>
                <a:r>
                  <a:rPr lang="en-US" dirty="0"/>
                  <a:t> </a:t>
                </a:r>
                <a:r>
                  <a:rPr lang="en-US" dirty="0" smtClean="0"/>
                  <a:t>    X, t°</a:t>
                </a:r>
                <a:endParaRPr lang="ru-RU" dirty="0" smtClean="0"/>
              </a:p>
            </p:txBody>
          </p:sp>
          <p:pic>
            <p:nvPicPr>
              <p:cNvPr id="49" name="Picture 2" descr="Untitled-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47" t="3282" r="8579" b="39518"/>
              <a:stretch/>
            </p:blipFill>
            <p:spPr bwMode="auto">
              <a:xfrm>
                <a:off x="2456393" y="2521844"/>
                <a:ext cx="1391891" cy="1184137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" name="Объект 2"/>
            <p:cNvSpPr txBox="1">
              <a:spLocks/>
            </p:cNvSpPr>
            <p:nvPr/>
          </p:nvSpPr>
          <p:spPr>
            <a:xfrm>
              <a:off x="1544028" y="548680"/>
              <a:ext cx="2739940" cy="80378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txBody>
            <a:bodyPr vert="horz" lIns="91440" tIns="45720" rIns="91440" bIns="45720" rtlCol="0">
              <a:norm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Getting a forecast of weather elements</a:t>
              </a:r>
              <a:endParaRPr lang="ru-RU" sz="2000" dirty="0"/>
            </a:p>
            <a:p>
              <a:endParaRPr lang="ru-RU" sz="2000" dirty="0"/>
            </a:p>
          </p:txBody>
        </p:sp>
      </p:grpSp>
      <p:sp>
        <p:nvSpPr>
          <p:cNvPr id="7" name="Заголовок 1"/>
          <p:cNvSpPr>
            <a:spLocks noGrp="1"/>
          </p:cNvSpPr>
          <p:nvPr/>
        </p:nvSpPr>
        <p:spPr>
          <a:xfrm>
            <a:off x="5072143" y="1173409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800" dirty="0"/>
          </a:p>
        </p:txBody>
      </p:sp>
      <p:sp>
        <p:nvSpPr>
          <p:cNvPr id="8" name="Объект 2"/>
          <p:cNvSpPr>
            <a:spLocks noGrp="1"/>
          </p:cNvSpPr>
          <p:nvPr/>
        </p:nvSpPr>
        <p:spPr>
          <a:xfrm>
            <a:off x="1343472" y="1956122"/>
            <a:ext cx="2324842" cy="803784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Optimization of parameters</a:t>
            </a:r>
            <a:endParaRPr 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520499" y="2779766"/>
            <a:ext cx="1791499" cy="1264588"/>
            <a:chOff x="971600" y="2204863"/>
            <a:chExt cx="2448273" cy="1728191"/>
          </a:xfrm>
          <a:scene3d>
            <a:camera prst="isometricOffAxis2Left"/>
            <a:lightRig rig="threePt" dir="t"/>
          </a:scene3d>
        </p:grpSpPr>
        <p:sp>
          <p:nvSpPr>
            <p:cNvPr id="43" name="Прямоугольник 42"/>
            <p:cNvSpPr/>
            <p:nvPr/>
          </p:nvSpPr>
          <p:spPr>
            <a:xfrm>
              <a:off x="971600" y="2204863"/>
              <a:ext cx="2448273" cy="172819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Slope drain models</a:t>
              </a:r>
              <a:endParaRPr lang="ru-RU" sz="1400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331640" y="2924941"/>
              <a:ext cx="1728193" cy="39604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First order</a:t>
              </a:r>
              <a:endParaRPr lang="ru-RU" sz="105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331640" y="3392996"/>
              <a:ext cx="1728193" cy="39604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Second order</a:t>
              </a:r>
              <a:endParaRPr lang="ru-RU" sz="1050" dirty="0"/>
            </a:p>
          </p:txBody>
        </p:sp>
      </p:grpSp>
      <p:pic>
        <p:nvPicPr>
          <p:cNvPr id="10" name="Picture 3" descr="1%20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950794"/>
            <a:ext cx="2081574" cy="2173927"/>
          </a:xfrm>
          <a:prstGeom prst="rect">
            <a:avLst/>
          </a:prstGeom>
          <a:solidFill>
            <a:schemeClr val="accent2"/>
          </a:solidFill>
          <a:ln w="9525">
            <a:solidFill>
              <a:srgbClr val="0D79CA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grpSp>
        <p:nvGrpSpPr>
          <p:cNvPr id="11" name="Группа 10"/>
          <p:cNvGrpSpPr/>
          <p:nvPr/>
        </p:nvGrpSpPr>
        <p:grpSpPr>
          <a:xfrm>
            <a:off x="1516776" y="5027106"/>
            <a:ext cx="1397891" cy="1321751"/>
            <a:chOff x="352816" y="4699537"/>
            <a:chExt cx="1397891" cy="1321751"/>
          </a:xfrm>
        </p:grpSpPr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30" y="5588993"/>
              <a:ext cx="1262577" cy="43229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2" name="Соединительная линия уступом 41"/>
            <p:cNvCxnSpPr>
              <a:stCxn id="41" idx="1"/>
              <a:endCxn id="39" idx="1"/>
            </p:cNvCxnSpPr>
            <p:nvPr/>
          </p:nvCxnSpPr>
          <p:spPr>
            <a:xfrm rot="10800000">
              <a:off x="352816" y="4699537"/>
              <a:ext cx="135315" cy="1105605"/>
            </a:xfrm>
            <a:prstGeom prst="bentConnector3">
              <a:avLst>
                <a:gd name="adj1" fmla="val 268939"/>
              </a:avLst>
            </a:prstGeom>
            <a:ln>
              <a:tailEnd type="arrow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1516775" y="4044354"/>
            <a:ext cx="1791499" cy="1728192"/>
            <a:chOff x="352815" y="3716785"/>
            <a:chExt cx="1791499" cy="1728192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52815" y="3954095"/>
              <a:ext cx="1791499" cy="149088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Decoding of KN-15 telegrams </a:t>
              </a:r>
              <a:endParaRPr lang="en-US" sz="1400" dirty="0" smtClean="0"/>
            </a:p>
            <a:p>
              <a:pPr marL="285750" indent="-285750">
                <a:buFontTx/>
                <a:buChar char="-"/>
              </a:pPr>
              <a:r>
                <a:rPr lang="en-US" sz="1400" dirty="0" smtClean="0"/>
                <a:t>water </a:t>
              </a:r>
              <a:r>
                <a:rPr lang="en-US" sz="1400" dirty="0"/>
                <a:t>levels, </a:t>
              </a:r>
              <a:endParaRPr lang="en-US" sz="1400" dirty="0" smtClean="0"/>
            </a:p>
            <a:p>
              <a:pPr marL="285750" indent="-285750">
                <a:buFontTx/>
                <a:buChar char="-"/>
              </a:pPr>
              <a:r>
                <a:rPr lang="en-US" sz="1400" dirty="0" smtClean="0"/>
                <a:t>daily </a:t>
              </a:r>
              <a:r>
                <a:rPr lang="en-US" sz="1400" dirty="0"/>
                <a:t>precipitation, </a:t>
              </a:r>
              <a:endParaRPr lang="en-US" sz="1400" dirty="0" smtClean="0"/>
            </a:p>
            <a:p>
              <a:pPr marL="285750" indent="-285750">
                <a:buFontTx/>
                <a:buChar char="-"/>
              </a:pPr>
              <a:r>
                <a:rPr lang="en-US" sz="1400" dirty="0" smtClean="0"/>
                <a:t>air </a:t>
              </a:r>
              <a:r>
                <a:rPr lang="en-US" sz="1400" dirty="0"/>
                <a:t>temperature</a:t>
              </a:r>
              <a:endParaRPr lang="ru-RU" sz="1400" dirty="0"/>
            </a:p>
          </p:txBody>
        </p:sp>
        <p:cxnSp>
          <p:nvCxnSpPr>
            <p:cNvPr id="40" name="Прямая со стрелкой 39"/>
            <p:cNvCxnSpPr>
              <a:stCxn id="39" idx="0"/>
              <a:endCxn id="43" idx="2"/>
            </p:cNvCxnSpPr>
            <p:nvPr/>
          </p:nvCxnSpPr>
          <p:spPr>
            <a:xfrm flipV="1">
              <a:off x="1248565" y="3716785"/>
              <a:ext cx="3724" cy="237310"/>
            </a:xfrm>
            <a:prstGeom prst="straightConnector1">
              <a:avLst/>
            </a:prstGeom>
            <a:ln>
              <a:tailEnd type="arrow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3188305" y="3304068"/>
            <a:ext cx="2115607" cy="1174736"/>
            <a:chOff x="2024345" y="2976499"/>
            <a:chExt cx="2115607" cy="1174736"/>
          </a:xfrm>
        </p:grpSpPr>
        <p:cxnSp>
          <p:nvCxnSpPr>
            <p:cNvPr id="37" name="Соединительная линия уступом 36"/>
            <p:cNvCxnSpPr/>
            <p:nvPr/>
          </p:nvCxnSpPr>
          <p:spPr>
            <a:xfrm>
              <a:off x="2024345" y="3268910"/>
              <a:ext cx="2115607" cy="34249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Соединительная линия уступом 37"/>
            <p:cNvCxnSpPr>
              <a:stCxn id="48" idx="3"/>
            </p:cNvCxnSpPr>
            <p:nvPr/>
          </p:nvCxnSpPr>
          <p:spPr>
            <a:xfrm>
              <a:off x="3618411" y="2976499"/>
              <a:ext cx="521541" cy="117473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7550870" y="3591113"/>
            <a:ext cx="2742962" cy="2088232"/>
            <a:chOff x="6221526" y="3140968"/>
            <a:chExt cx="2742962" cy="208823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221526" y="3140968"/>
              <a:ext cx="2742962" cy="208823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 smtClean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6317557" y="3230075"/>
              <a:ext cx="2413542" cy="1783101"/>
              <a:chOff x="5396763" y="277747"/>
              <a:chExt cx="2413542" cy="1783101"/>
            </a:xfrm>
            <a:scene3d>
              <a:camera prst="isometricOffAxis2Left"/>
              <a:lightRig rig="threePt" dir="t"/>
            </a:scene3d>
          </p:grpSpPr>
          <p:pic>
            <p:nvPicPr>
              <p:cNvPr id="29" name="Picture 5" descr="1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9861" y="277748"/>
                <a:ext cx="571955" cy="858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6" descr="2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6269" y="277747"/>
                <a:ext cx="571955" cy="858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7" descr="3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9"/>
              <a:stretch>
                <a:fillRect/>
              </a:stretch>
            </p:blipFill>
            <p:spPr bwMode="auto">
              <a:xfrm>
                <a:off x="6622392" y="291409"/>
                <a:ext cx="571955" cy="828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8" descr="4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17"/>
              <a:stretch>
                <a:fillRect/>
              </a:stretch>
            </p:blipFill>
            <p:spPr bwMode="auto">
              <a:xfrm>
                <a:off x="5396763" y="1180767"/>
                <a:ext cx="571955" cy="806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9" descr="5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0"/>
              <a:stretch>
                <a:fillRect/>
              </a:stretch>
            </p:blipFill>
            <p:spPr bwMode="auto">
              <a:xfrm>
                <a:off x="6012060" y="1180767"/>
                <a:ext cx="571955" cy="828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0" descr="6"/>
              <p:cNvPicPr>
                <a:picLocks noChangeAspect="1" noChangeArrowheads="1"/>
              </p:cNvPicPr>
              <p:nvPr/>
            </p:nvPicPr>
            <p:blipFill>
              <a:blip r:embed="rId11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0"/>
              <a:stretch>
                <a:fillRect/>
              </a:stretch>
            </p:blipFill>
            <p:spPr bwMode="auto">
              <a:xfrm>
                <a:off x="6618167" y="1169885"/>
                <a:ext cx="571955" cy="828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7"/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1798" y="291409"/>
                <a:ext cx="571955" cy="858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2" descr="8"/>
              <p:cNvPicPr>
                <a:picLocks noChangeAspect="1" noChangeArrowheads="1"/>
              </p:cNvPicPr>
              <p:nvPr/>
            </p:nvPicPr>
            <p:blipFill>
              <a:blip r:embed="rId13" cstate="print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350" y="1202679"/>
                <a:ext cx="571955" cy="858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5" name="Прямая со стрелкой 14"/>
          <p:cNvCxnSpPr/>
          <p:nvPr/>
        </p:nvCxnSpPr>
        <p:spPr>
          <a:xfrm>
            <a:off x="7320136" y="4249265"/>
            <a:ext cx="326765" cy="14101"/>
          </a:xfrm>
          <a:prstGeom prst="straightConnector1">
            <a:avLst/>
          </a:prstGeom>
          <a:ln>
            <a:tailEnd type="arrow"/>
          </a:ln>
          <a:scene3d>
            <a:camera prst="isometricOffAxis2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5617246" y="2316409"/>
            <a:ext cx="1558874" cy="598599"/>
            <a:chOff x="4453286" y="1988840"/>
            <a:chExt cx="1558874" cy="598599"/>
          </a:xfrm>
        </p:grpSpPr>
        <p:sp>
          <p:nvSpPr>
            <p:cNvPr id="25" name="Объект 2"/>
            <p:cNvSpPr txBox="1">
              <a:spLocks/>
            </p:cNvSpPr>
            <p:nvPr/>
          </p:nvSpPr>
          <p:spPr>
            <a:xfrm>
              <a:off x="4453286" y="1988840"/>
              <a:ext cx="1558874" cy="45458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Forecast</a:t>
              </a:r>
              <a:endParaRPr lang="ru-RU" sz="2000" dirty="0"/>
            </a:p>
          </p:txBody>
        </p:sp>
        <p:sp>
          <p:nvSpPr>
            <p:cNvPr id="26" name="Подзаголовок 2"/>
            <p:cNvSpPr txBox="1">
              <a:spLocks/>
            </p:cNvSpPr>
            <p:nvPr/>
          </p:nvSpPr>
          <p:spPr>
            <a:xfrm>
              <a:off x="4675277" y="2281631"/>
              <a:ext cx="1120859" cy="30580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txBody>
            <a:bodyPr>
              <a:norm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/>
              <a:r>
                <a:rPr lang="en-US" sz="1400" dirty="0"/>
                <a:t>for 8 days</a:t>
              </a:r>
              <a:endParaRPr lang="ru-RU" sz="1400" dirty="0"/>
            </a:p>
            <a:p>
              <a:pPr marL="45720" indent="0">
                <a:buNone/>
              </a:pPr>
              <a:endParaRPr lang="ru-RU" sz="1400" dirty="0"/>
            </a:p>
          </p:txBody>
        </p:sp>
      </p:grpSp>
      <p:sp>
        <p:nvSpPr>
          <p:cNvPr id="17" name="Подзаголовок 2"/>
          <p:cNvSpPr txBox="1">
            <a:spLocks/>
          </p:cNvSpPr>
          <p:nvPr/>
        </p:nvSpPr>
        <p:spPr>
          <a:xfrm>
            <a:off x="1561314" y="2514657"/>
            <a:ext cx="1870390" cy="305808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400" dirty="0"/>
              <a:t>for 15 days</a:t>
            </a:r>
            <a:endParaRPr lang="ru-RU" sz="14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7423763" y="2650990"/>
            <a:ext cx="3469487" cy="608240"/>
            <a:chOff x="6215081" y="2564904"/>
            <a:chExt cx="3469487" cy="608240"/>
          </a:xfrm>
        </p:grpSpPr>
        <p:sp>
          <p:nvSpPr>
            <p:cNvPr id="23" name="Объект 2"/>
            <p:cNvSpPr txBox="1">
              <a:spLocks/>
            </p:cNvSpPr>
            <p:nvPr/>
          </p:nvSpPr>
          <p:spPr>
            <a:xfrm>
              <a:off x="6215081" y="2564904"/>
              <a:ext cx="3469487" cy="45458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Building map charts</a:t>
              </a:r>
              <a:endParaRPr lang="ru-RU" sz="2000" dirty="0"/>
            </a:p>
            <a:p>
              <a:endParaRPr lang="ru-RU" sz="2000" dirty="0" smtClean="0"/>
            </a:p>
          </p:txBody>
        </p:sp>
        <p:sp>
          <p:nvSpPr>
            <p:cNvPr id="24" name="Подзаголовок 2"/>
            <p:cNvSpPr txBox="1">
              <a:spLocks/>
            </p:cNvSpPr>
            <p:nvPr/>
          </p:nvSpPr>
          <p:spPr>
            <a:xfrm>
              <a:off x="6527354" y="2867336"/>
              <a:ext cx="2272987" cy="30580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  <p:txBody>
            <a:bodyPr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distribution of water content (flow modulus)</a:t>
              </a:r>
              <a:endParaRPr lang="ru-RU" sz="1100" dirty="0"/>
            </a:p>
          </p:txBody>
        </p:sp>
      </p:grpSp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04" y="4916255"/>
            <a:ext cx="2827074" cy="143260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3048544" y="3462595"/>
            <a:ext cx="533561" cy="2180978"/>
            <a:chOff x="1884584" y="3135026"/>
            <a:chExt cx="533561" cy="2180978"/>
          </a:xfrm>
        </p:grpSpPr>
        <p:cxnSp>
          <p:nvCxnSpPr>
            <p:cNvPr id="21" name="Соединительная линия уступом 20"/>
            <p:cNvCxnSpPr>
              <a:stCxn id="19" idx="1"/>
              <a:endCxn id="44" idx="3"/>
            </p:cNvCxnSpPr>
            <p:nvPr/>
          </p:nvCxnSpPr>
          <p:spPr>
            <a:xfrm rot="10800000">
              <a:off x="1884584" y="3135026"/>
              <a:ext cx="533561" cy="218097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Соединительная линия уступом 21"/>
            <p:cNvCxnSpPr>
              <a:stCxn id="19" idx="1"/>
              <a:endCxn id="45" idx="3"/>
            </p:cNvCxnSpPr>
            <p:nvPr/>
          </p:nvCxnSpPr>
          <p:spPr>
            <a:xfrm rot="10800000">
              <a:off x="1884584" y="3477520"/>
              <a:ext cx="533561" cy="1838484"/>
            </a:xfrm>
            <a:prstGeom prst="bentConnector3">
              <a:avLst/>
            </a:prstGeom>
            <a:ln>
              <a:tailEnd type="arrow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804233" y="337331"/>
            <a:ext cx="11071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Flowchart of forecast technology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0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8" y="629843"/>
            <a:ext cx="4078287" cy="6118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56" y="627968"/>
            <a:ext cx="407828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10" y="622956"/>
            <a:ext cx="407828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15097"/>
            <a:ext cx="122134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Distribution of water content across the territory of the North-Western region at the initial moment of time, after 4 and 8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days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5E0117-CEC2-4631-B6EC-8497CD6B9D4F}" type="slidenum">
              <a:rPr lang="ru-RU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0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416256"/>
            <a:ext cx="122134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Practice "Land Water Physics"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0\Разобрать с НР\hva\nuo\albom\albom8\P1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6" y="1649772"/>
            <a:ext cx="3134300" cy="23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0\Разобрать с НР\hva\nuo\albom\albom8\P1_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73" y="1643301"/>
            <a:ext cx="3134301" cy="23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0\Разобрать с НР\hva\nuo\albom\albom8\P1_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98" y="1649772"/>
            <a:ext cx="3222435" cy="24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0\Разобрать с НР\hva\nuo\albom\albom8\P2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6" y="4247690"/>
            <a:ext cx="3134300" cy="23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0\Разобрать с НР\hva\nuo\albom\albom8\P2_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73" y="4247689"/>
            <a:ext cx="3125673" cy="23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0\Разобрать с НР\hva\nuo\albom\albom8\P2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97" y="4247690"/>
            <a:ext cx="3222436" cy="24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31809"/>
            <a:ext cx="12213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Water balance observations and modeling of hydrological processes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58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3240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 for listening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31746" name="Picture 2" descr="I:\Виталий Хаустов\hva\nuo\albom\albom8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0961"/>
            <a:ext cx="12192000" cy="1955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682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62B6B-3E1D-47F6-BF43-5DBBEDF99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255" y="263047"/>
            <a:ext cx="11523945" cy="2871483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ru-RU" sz="31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</a:rPr>
            </a:br>
            <a:r>
              <a:rPr lang="en-US" sz="2700" dirty="0">
                <a:latin typeface="+mn-lt"/>
              </a:rPr>
              <a:t/>
            </a:r>
            <a:br>
              <a:rPr lang="en-US" sz="2700" dirty="0">
                <a:latin typeface="+mn-lt"/>
              </a:rPr>
            </a:br>
            <a:r>
              <a:rPr lang="en-US" sz="2700" dirty="0">
                <a:latin typeface="+mn-lt"/>
              </a:rPr>
              <a:t/>
            </a:r>
            <a:br>
              <a:rPr lang="en-US" sz="2700" dirty="0">
                <a:latin typeface="+mn-lt"/>
              </a:rPr>
            </a:b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en-US" sz="27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Russian State </a:t>
            </a:r>
            <a:r>
              <a:rPr lang="en-US" sz="27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Hydrometeorological</a:t>
            </a:r>
            <a:r>
              <a:rPr lang="en-US" sz="27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University (RSHU)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>
                <a:latin typeface="Arial" pitchFamily="34" charset="0"/>
                <a:cs typeface="Arial" pitchFamily="34" charset="0"/>
              </a:rPr>
            </a:br>
            <a:r>
              <a:rPr lang="en-US" sz="2700" dirty="0"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>
                <a:latin typeface="Arial" pitchFamily="34" charset="0"/>
                <a:cs typeface="Arial" pitchFamily="34" charset="0"/>
              </a:rPr>
            </a:br>
            <a:r>
              <a:rPr lang="en-US" sz="2700" b="1" dirty="0">
                <a:latin typeface="Arial" pitchFamily="34" charset="0"/>
                <a:cs typeface="Arial" pitchFamily="34" charset="0"/>
              </a:rPr>
              <a:t>1930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— was organized as the Moscow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Hydrometeorological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Institute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>
                <a:latin typeface="Arial" pitchFamily="34" charset="0"/>
                <a:cs typeface="Arial" pitchFamily="34" charset="0"/>
              </a:rPr>
            </a:br>
            <a:r>
              <a:rPr lang="en-US" sz="2700" b="1" dirty="0">
                <a:latin typeface="Arial" pitchFamily="34" charset="0"/>
                <a:cs typeface="Arial" pitchFamily="34" charset="0"/>
              </a:rPr>
              <a:t>1995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— received the status of the Regional meteorological educational center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>
                <a:latin typeface="Arial" pitchFamily="34" charset="0"/>
                <a:cs typeface="Arial" pitchFamily="34" charset="0"/>
              </a:rPr>
            </a:br>
            <a:r>
              <a:rPr lang="en-US" sz="2700" dirty="0">
                <a:latin typeface="Arial" pitchFamily="34" charset="0"/>
                <a:cs typeface="Arial" pitchFamily="34" charset="0"/>
              </a:rPr>
              <a:t>of the World Meteorological Organization (WMO)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according of the Agreement between the Government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of the Russian Federation and the WMO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>
                <a:latin typeface="Arial" pitchFamily="34" charset="0"/>
                <a:cs typeface="Arial" pitchFamily="34" charset="0"/>
              </a:rPr>
            </a:br>
            <a:r>
              <a:rPr lang="en-US" sz="2700" b="1" dirty="0">
                <a:latin typeface="Arial" pitchFamily="34" charset="0"/>
                <a:cs typeface="Arial" pitchFamily="34" charset="0"/>
              </a:rPr>
              <a:t>1998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 — received the University S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tatus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>
                <a:latin typeface="Arial" pitchFamily="34" charset="0"/>
                <a:cs typeface="Arial" pitchFamily="34" charset="0"/>
              </a:rPr>
            </a:b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15A0CF3-DBDA-4DD7-88A1-55E9F4319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700" y="2884938"/>
            <a:ext cx="11531078" cy="397306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Arial" pitchFamily="34" charset="0"/>
                <a:cs typeface="Arial" pitchFamily="34" charset="0"/>
              </a:rPr>
              <a:t>Historically had 3 related faculties: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b="1" dirty="0">
                <a:latin typeface="Arial" pitchFamily="34" charset="0"/>
                <a:cs typeface="Arial" pitchFamily="34" charset="0"/>
              </a:rPr>
              <a:t>Meteorological, Hydrological and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Oceanological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l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Hydrological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Faculty</a:t>
            </a:r>
            <a:r>
              <a:rPr lang="en-US" dirty="0">
                <a:latin typeface="Arial" pitchFamily="34" charset="0"/>
                <a:cs typeface="Arial" pitchFamily="34" charset="0"/>
              </a:rPr>
              <a:t> consists of four Departments:</a:t>
            </a:r>
          </a:p>
          <a:p>
            <a:pPr algn="l"/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Geodesy and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Hydrogeology</a:t>
            </a:r>
          </a:p>
          <a:p>
            <a:pPr algn="l"/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Hydrological 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Measurements</a:t>
            </a:r>
          </a:p>
          <a:p>
            <a:pPr algn="l"/>
            <a:r>
              <a:rPr lang="en-US" altLang="ru-RU" b="1" dirty="0">
                <a:ln w="11430"/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Land Hydrology</a:t>
            </a:r>
          </a:p>
          <a:p>
            <a:pPr algn="l"/>
            <a:r>
              <a:rPr lang="en-US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Hydrophysics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and Hydrological Forecasts</a:t>
            </a:r>
          </a:p>
          <a:p>
            <a:pPr algn="r"/>
            <a:r>
              <a:rPr lang="en-US" dirty="0">
                <a:latin typeface="Arial" pitchFamily="34" charset="0"/>
                <a:cs typeface="Arial" pitchFamily="34" charset="0"/>
              </a:rPr>
              <a:t>			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791985-6CBF-4635-AB31-1F24C3BDC5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9765" y="4231677"/>
            <a:ext cx="3987435" cy="220435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CA95CA19-E0FD-4D50-9A87-B9CB06C7F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1" y="-177651"/>
            <a:ext cx="1147900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alt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Currently,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Department of Engineering Hydrology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unites two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departments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2400" b="1" dirty="0" smtClean="0">
                <a:ln w="11430"/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Land Hydrology</a:t>
            </a:r>
            <a:r>
              <a:rPr lang="ru-RU" altLang="ru-RU" sz="2400" b="1" dirty="0" smtClean="0">
                <a:ln w="11430"/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Hydrophysics</a:t>
            </a: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and Hydrological </a:t>
            </a: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Forecasts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Hydrology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studies a River Basin or an entire Water-Management </a:t>
            </a:r>
            <a:r>
              <a:rPr lang="ru-RU" altLang="en-US" sz="2400" dirty="0">
                <a:latin typeface="Arial" pitchFamily="34" charset="0"/>
                <a:cs typeface="Arial" pitchFamily="34" charset="0"/>
              </a:rPr>
              <a:t>С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omplex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WMC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WMC includes a River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Basin and  Water Related Constructions situated here </a:t>
            </a:r>
            <a:r>
              <a:rPr lang="ru-RU" alt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Hydropower Plants</a:t>
            </a:r>
            <a:r>
              <a:rPr lang="ru-RU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Water Reservoirs and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ru-RU" altLang="en-US" sz="2400" dirty="0"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xmlns="" id="{9A8BF04D-00E9-4925-A78B-156696DE4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41" y="3371732"/>
            <a:ext cx="300613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7030A0"/>
                </a:solidFill>
              </a:rPr>
              <a:t>Estimating current hydrological characteristics</a:t>
            </a:r>
          </a:p>
          <a:p>
            <a:r>
              <a:rPr lang="en-US" altLang="en-US" sz="2400" dirty="0">
                <a:solidFill>
                  <a:srgbClr val="7030A0"/>
                </a:solidFill>
              </a:rPr>
              <a:t>of streamflow and their spatiotemporal distribution</a:t>
            </a:r>
            <a:endParaRPr lang="ru-RU" altLang="en-US" sz="2400" dirty="0">
              <a:solidFill>
                <a:srgbClr val="7030A0"/>
              </a:solidFill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3E9C7FB7-18AE-4C58-87FF-16AAADDA0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19" y="2164678"/>
            <a:ext cx="4197484" cy="83099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7030A0"/>
                </a:solidFill>
              </a:rPr>
              <a:t>Current data on WMC  allows</a:t>
            </a:r>
          </a:p>
          <a:p>
            <a:r>
              <a:rPr lang="en-US" altLang="en-US" sz="2400" dirty="0">
                <a:solidFill>
                  <a:srgbClr val="7030A0"/>
                </a:solidFill>
              </a:rPr>
              <a:t>forecasting </a:t>
            </a:r>
            <a:r>
              <a:rPr lang="en-US" altLang="en-US" sz="2400" dirty="0" smtClean="0">
                <a:solidFill>
                  <a:srgbClr val="7030A0"/>
                </a:solidFill>
              </a:rPr>
              <a:t>its </a:t>
            </a:r>
            <a:r>
              <a:rPr lang="en-US" altLang="en-US" sz="2400" dirty="0">
                <a:solidFill>
                  <a:srgbClr val="7030A0"/>
                </a:solidFill>
              </a:rPr>
              <a:t>future condition</a:t>
            </a:r>
            <a:endParaRPr lang="ru-RU" altLang="en-US" sz="2400" dirty="0">
              <a:solidFill>
                <a:srgbClr val="7030A0"/>
              </a:solidFill>
            </a:endParaRP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xmlns="" id="{8F91DDB1-486B-46FE-BAD3-5957CA72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5560" y="3371732"/>
            <a:ext cx="32708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2400" dirty="0">
                <a:solidFill>
                  <a:srgbClr val="7030A0"/>
                </a:solidFill>
              </a:rPr>
              <a:t>Forecasting data allows managing WMC, </a:t>
            </a:r>
            <a:endParaRPr lang="en-US" altLang="en-US" sz="2400" dirty="0" smtClean="0">
              <a:solidFill>
                <a:srgbClr val="7030A0"/>
              </a:solidFill>
            </a:endParaRPr>
          </a:p>
          <a:p>
            <a:pPr algn="just"/>
            <a:r>
              <a:rPr lang="en-US" altLang="en-US" sz="2400" dirty="0" smtClean="0">
                <a:solidFill>
                  <a:srgbClr val="7030A0"/>
                </a:solidFill>
              </a:rPr>
              <a:t>for </a:t>
            </a:r>
            <a:r>
              <a:rPr lang="en-US" altLang="en-US" sz="2400" dirty="0">
                <a:solidFill>
                  <a:srgbClr val="7030A0"/>
                </a:solidFill>
              </a:rPr>
              <a:t>example:</a:t>
            </a:r>
          </a:p>
          <a:p>
            <a:r>
              <a:rPr lang="en-US" altLang="en-US" sz="2400" dirty="0">
                <a:solidFill>
                  <a:srgbClr val="7030A0"/>
                </a:solidFill>
              </a:rPr>
              <a:t>seasonal or multiyear </a:t>
            </a:r>
            <a:r>
              <a:rPr lang="en-US" altLang="en-US" sz="2400" dirty="0" smtClean="0">
                <a:solidFill>
                  <a:srgbClr val="7030A0"/>
                </a:solidFill>
              </a:rPr>
              <a:t>runoff regulation</a:t>
            </a:r>
            <a:endParaRPr lang="ru-RU" altLang="en-US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54493F-97CE-4820-8577-E3FD1AA44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10" y="3001724"/>
            <a:ext cx="5631809" cy="385127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E2E7D2-07C4-4A89-8267-4BA8CB378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858" y="504778"/>
            <a:ext cx="9144000" cy="824690"/>
          </a:xfrm>
        </p:spPr>
        <p:txBody>
          <a:bodyPr>
            <a:normAutofit/>
          </a:bodyPr>
          <a:lstStyle/>
          <a:p>
            <a:r>
              <a:rPr lang="en-US" altLang="ru-RU" sz="3200" b="1" dirty="0" smtClean="0">
                <a:ln w="11430"/>
                <a:solidFill>
                  <a:srgbClr val="7030A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The direction of </a:t>
            </a:r>
            <a:r>
              <a:rPr lang="en-US" altLang="ru-RU" sz="3200" b="1" dirty="0">
                <a:ln w="11430"/>
                <a:solidFill>
                  <a:srgbClr val="7030A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Land Hydrology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8" name="Picture 4" descr="ÐÐ°ÑÑÐ¸Ð½ÐºÐ¸ Ð¿Ð¾ Ð·Ð°Ð¿ÑÐ¾ÑÑ flow duration 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3" y="1593553"/>
            <a:ext cx="3760682" cy="478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296" y="1593552"/>
            <a:ext cx="6935786" cy="445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12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e0b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985" y="4554866"/>
            <a:ext cx="4539740" cy="180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038611001277966630_11_0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116" y="1986409"/>
            <a:ext cx="3636818" cy="243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XBsb2FkLndpa2ltZWRpYS5vcmcvd2lraXBlZGlhL2NvbW1vbnMvdGh1bWIvZC9kNS9VZG9tbHlhX0thbGluaW5fQUVTLmpwZy84MDBweC1VZG9tbHlhX0thbGluaW5fQUVTLmpwZz9fX2lkPTE3MzU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1606" y="4105275"/>
            <a:ext cx="3653266" cy="243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313867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38899" y="1986409"/>
            <a:ext cx="3518535" cy="216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DA5CA-A271-42EA-89E4-5975F49B2918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4C1A808-96D6-4133-9EA9-B1CBA70966B6}"/>
              </a:ext>
            </a:extLst>
          </p:cNvPr>
          <p:cNvSpPr/>
          <p:nvPr/>
        </p:nvSpPr>
        <p:spPr>
          <a:xfrm>
            <a:off x="756179" y="142146"/>
            <a:ext cx="10447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Major R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esearch Areas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0"/>
              </a:spcBef>
              <a:buFontTx/>
              <a:buAutoNum type="arabicPeriod"/>
            </a:pPr>
            <a:r>
              <a:rPr lang="en-US" altLang="ru-RU" sz="2400" dirty="0">
                <a:latin typeface="Arial" pitchFamily="34" charset="0"/>
                <a:cs typeface="Arial" pitchFamily="34" charset="0"/>
              </a:rPr>
              <a:t>Enhancing of current and development of new methods for calculating </a:t>
            </a:r>
          </a:p>
          <a:p>
            <a:pPr algn="ctr">
              <a:spcBef>
                <a:spcPct val="0"/>
              </a:spcBef>
            </a:pPr>
            <a:r>
              <a:rPr lang="en-US" altLang="ru-RU" sz="2400" dirty="0">
                <a:latin typeface="Arial" pitchFamily="34" charset="0"/>
                <a:cs typeface="Arial" pitchFamily="34" charset="0"/>
              </a:rPr>
              <a:t>main hydrological characteristics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2400" dirty="0">
                <a:latin typeface="Arial" pitchFamily="34" charset="0"/>
                <a:cs typeface="Arial" pitchFamily="34" charset="0"/>
              </a:rPr>
              <a:t>required for projects and construction</a:t>
            </a:r>
            <a:endParaRPr lang="ru-RU" alt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595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1" y="1010255"/>
            <a:ext cx="63162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Climate and human activities impact on water resources condition in economically developed regions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Rational water use for sustainable ecosystems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 startAt="2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Hydrological regime and external water exchange in different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genesis lakes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51" y="3539422"/>
            <a:ext cx="4374757" cy="291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461990F-D86F-4038-B6C8-ED90CFE6B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51" y="725554"/>
            <a:ext cx="4388143" cy="248754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168" y="354022"/>
            <a:ext cx="11903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800" b="1" dirty="0">
                <a:ln w="11430"/>
                <a:solidFill>
                  <a:srgbClr val="7030A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The direction of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Hydrophysics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ydrological Forecasts</a:t>
            </a:r>
            <a:endParaRPr lang="ru-RU" sz="2800" dirty="0"/>
          </a:p>
        </p:txBody>
      </p:sp>
      <p:pic>
        <p:nvPicPr>
          <p:cNvPr id="5121" name="Picture 1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250" y="936092"/>
            <a:ext cx="5192703" cy="290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99" y="5050765"/>
            <a:ext cx="1607482" cy="127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_1(1)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62" y="1090328"/>
            <a:ext cx="4620538" cy="36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D33E3B-F6A1-4F9A-A2C4-6E0DB6E8FC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18" descr="11_h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92" y="5050765"/>
            <a:ext cx="1921047" cy="144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Фактическ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50" y="3805201"/>
            <a:ext cx="5192703" cy="26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295" y="1179129"/>
            <a:ext cx="1564674" cy="11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4_ko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51" y="5050765"/>
            <a:ext cx="1903055" cy="144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52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360" y="117693"/>
            <a:ext cx="79289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Research Areas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Modeling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Forecasting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Management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Hydrological Processes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Estimating the effects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of anthropogenic climate change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based on a stochastic model of river flow formation.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Estimating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possible ecological and economic effects of unstable process of river flow formation.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Identification of the onset of bifurcation mechanisms of development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considered a hydro-ecological catastrophe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loss of stability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based on analytical and numerical analysis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of mathematical models.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3E3B-F6A1-4F9A-A2C4-6E0DB6E8FCE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1188" y="2500489"/>
            <a:ext cx="2349440" cy="156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4837" y="598438"/>
            <a:ext cx="2355791" cy="147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0126" y="4570378"/>
            <a:ext cx="2515840" cy="141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294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377" y="369884"/>
            <a:ext cx="68350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Systematic modeling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of deterministic and stochastic processes of water exchange in catchments.</a:t>
            </a:r>
          </a:p>
          <a:p>
            <a:pPr marL="457200" indent="-457200" algn="just">
              <a:buFont typeface="+mj-lt"/>
              <a:buAutoNum type="arabicPeriod" startAt="4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Solving problems of optimal management (control) of the development of hydro-ecological processes.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63" y="55160"/>
            <a:ext cx="4413337" cy="66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17376" y="6388190"/>
            <a:ext cx="2743200" cy="365125"/>
          </a:xfrm>
        </p:spPr>
        <p:txBody>
          <a:bodyPr/>
          <a:lstStyle/>
          <a:p>
            <a:fld id="{ACD33E3B-F6A1-4F9A-A2C4-6E0DB6E8FCE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818" y="3265578"/>
            <a:ext cx="60007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406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890</TotalTime>
  <Words>806</Words>
  <Application>Microsoft Office PowerPoint</Application>
  <PresentationFormat>Произвольный</PresentationFormat>
  <Paragraphs>124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          Russian State Hydrometeorological University (RSHU)  1930 — was organized as the Moscow Hydrometeorological Institute 1995 — received the status of the Regional meteorological educational center  of the World Meteorological Organization (WMO) according of the Agreement between the Government of the Russian Federation and the WMO 1998 — received the University Status </vt:lpstr>
      <vt:lpstr>Презентация PowerPoint</vt:lpstr>
      <vt:lpstr>The direction of Land Hydrology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Educational Bureau of Hydrological Forecasts  of RSHU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 Hydrological measurements</dc:title>
  <dc:creator>tilarisa</dc:creator>
  <cp:lastModifiedBy>Пользователь Windows</cp:lastModifiedBy>
  <cp:revision>146</cp:revision>
  <dcterms:created xsi:type="dcterms:W3CDTF">2018-05-25T07:37:15Z</dcterms:created>
  <dcterms:modified xsi:type="dcterms:W3CDTF">2021-12-01T04:53:41Z</dcterms:modified>
</cp:coreProperties>
</file>